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9" r:id="rId2"/>
    <p:sldMasterId id="2147483671" r:id="rId3"/>
  </p:sldMasterIdLst>
  <p:notesMasterIdLst>
    <p:notesMasterId r:id="rId21"/>
  </p:notesMasterIdLst>
  <p:sldIdLst>
    <p:sldId id="280" r:id="rId4"/>
    <p:sldId id="258" r:id="rId5"/>
    <p:sldId id="257" r:id="rId6"/>
    <p:sldId id="259" r:id="rId7"/>
    <p:sldId id="269" r:id="rId8"/>
    <p:sldId id="270" r:id="rId9"/>
    <p:sldId id="266" r:id="rId10"/>
    <p:sldId id="261" r:id="rId11"/>
    <p:sldId id="287" r:id="rId12"/>
    <p:sldId id="264" r:id="rId13"/>
    <p:sldId id="288" r:id="rId14"/>
    <p:sldId id="292" r:id="rId15"/>
    <p:sldId id="289" r:id="rId16"/>
    <p:sldId id="291" r:id="rId17"/>
    <p:sldId id="290" r:id="rId18"/>
    <p:sldId id="293" r:id="rId19"/>
    <p:sldId id="275" r:id="rId20"/>
  </p:sldIdLst>
  <p:sldSz cx="9144000" cy="5143500" type="screen16x9"/>
  <p:notesSz cx="6797675" cy="9928225"/>
  <p:embeddedFontLst>
    <p:embeddedFont>
      <p:font typeface="Bookman Old Style" panose="02050604050505020204" pitchFamily="18" charset="0"/>
      <p:regular r:id="rId22"/>
      <p:bold r:id="rId23"/>
      <p:italic r:id="rId24"/>
      <p:boldItalic r:id="rId25"/>
    </p:embeddedFont>
    <p:embeddedFont>
      <p:font typeface="Constantia" panose="02030602050306030303" pitchFamily="18" charset="0"/>
      <p:regular r:id="rId26"/>
      <p:bold r:id="rId27"/>
      <p:italic r:id="rId28"/>
      <p:boldItalic r:id="rId29"/>
    </p:embeddedFont>
    <p:embeddedFont>
      <p:font typeface="Gill Sans" panose="020B0604020202020204" charset="0"/>
      <p:regular r:id="rId30"/>
      <p:bold r:id="rId31"/>
    </p:embeddedFont>
    <p:embeddedFont>
      <p:font typeface="Lato" panose="020F0502020204030203" pitchFamily="34" charset="0"/>
      <p:regular r:id="rId32"/>
      <p:bold r:id="rId33"/>
      <p:italic r:id="rId34"/>
      <p:boldItalic r:id="rId35"/>
    </p:embeddedFont>
    <p:embeddedFont>
      <p:font typeface="Raleway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hQaC/S2tokt66LKLWxmnVhK7/O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2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E9AFC14-F84A-4E96-BAD9-8E8EFCE51904}">
  <a:tblStyle styleId="{EE9AFC14-F84A-4E96-BAD9-8E8EFCE5190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867" autoAdjust="0"/>
  </p:normalViewPr>
  <p:slideViewPr>
    <p:cSldViewPr snapToGrid="0">
      <p:cViewPr varScale="1">
        <p:scale>
          <a:sx n="91" d="100"/>
          <a:sy n="91" d="100"/>
        </p:scale>
        <p:origin x="121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7" y="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7" y="744537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975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17327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1:notes"/>
          <p:cNvSpPr txBox="1">
            <a:spLocks noGrp="1"/>
          </p:cNvSpPr>
          <p:nvPr>
            <p:ph type="body" idx="1"/>
          </p:nvPr>
        </p:nvSpPr>
        <p:spPr>
          <a:xfrm>
            <a:off x="679769" y="4715908"/>
            <a:ext cx="5438100" cy="4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0" name="Google Shape;250;p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7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1</a:t>
            </a:fld>
            <a:endParaRPr sz="1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4" name="Google Shape;384;p10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350+ </a:t>
            </a:r>
            <a:r>
              <a:rPr lang="en-US" dirty="0" err="1"/>
              <a:t>crore</a:t>
            </a:r>
            <a:r>
              <a:rPr lang="en-US" baseline="0" dirty="0"/>
              <a:t> BDT project value.</a:t>
            </a:r>
            <a:endParaRPr dirty="0"/>
          </a:p>
        </p:txBody>
      </p:sp>
      <p:sp>
        <p:nvSpPr>
          <p:cNvPr id="385" name="Google Shape;385;p10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sz="1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>
          <a:extLst>
            <a:ext uri="{FF2B5EF4-FFF2-40B4-BE49-F238E27FC236}">
              <a16:creationId xmlns:a16="http://schemas.microsoft.com/office/drawing/2014/main" id="{E4E69E60-B802-6151-6B85-F67BCD409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0:notes">
            <a:extLst>
              <a:ext uri="{FF2B5EF4-FFF2-40B4-BE49-F238E27FC236}">
                <a16:creationId xmlns:a16="http://schemas.microsoft.com/office/drawing/2014/main" id="{A57C0861-43D0-F165-9A49-800E83BAC7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4" name="Google Shape;384;p10:notes">
            <a:extLst>
              <a:ext uri="{FF2B5EF4-FFF2-40B4-BE49-F238E27FC236}">
                <a16:creationId xmlns:a16="http://schemas.microsoft.com/office/drawing/2014/main" id="{9F6CE5B7-9F34-6211-469E-029321140E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350+ </a:t>
            </a:r>
            <a:r>
              <a:rPr lang="en-US" dirty="0" err="1"/>
              <a:t>crore</a:t>
            </a:r>
            <a:r>
              <a:rPr lang="en-US" baseline="0" dirty="0"/>
              <a:t> BDT project value.</a:t>
            </a:r>
            <a:endParaRPr dirty="0"/>
          </a:p>
        </p:txBody>
      </p:sp>
      <p:sp>
        <p:nvSpPr>
          <p:cNvPr id="385" name="Google Shape;385;p10:notes">
            <a:extLst>
              <a:ext uri="{FF2B5EF4-FFF2-40B4-BE49-F238E27FC236}">
                <a16:creationId xmlns:a16="http://schemas.microsoft.com/office/drawing/2014/main" id="{CD0F3805-3B5B-FD27-2983-0BB1ACA8473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422775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>
          <a:extLst>
            <a:ext uri="{FF2B5EF4-FFF2-40B4-BE49-F238E27FC236}">
              <a16:creationId xmlns:a16="http://schemas.microsoft.com/office/drawing/2014/main" id="{383E6C30-51F7-0EF1-FF12-17496AF22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0:notes">
            <a:extLst>
              <a:ext uri="{FF2B5EF4-FFF2-40B4-BE49-F238E27FC236}">
                <a16:creationId xmlns:a16="http://schemas.microsoft.com/office/drawing/2014/main" id="{A7F58F48-A9A8-DAFA-4E58-A8E9337181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4" name="Google Shape;384;p10:notes">
            <a:extLst>
              <a:ext uri="{FF2B5EF4-FFF2-40B4-BE49-F238E27FC236}">
                <a16:creationId xmlns:a16="http://schemas.microsoft.com/office/drawing/2014/main" id="{0A334A49-BC51-3D68-9258-DA4B2A3211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350+ </a:t>
            </a:r>
            <a:r>
              <a:rPr lang="en-US" dirty="0" err="1"/>
              <a:t>crore</a:t>
            </a:r>
            <a:r>
              <a:rPr lang="en-US" baseline="0" dirty="0"/>
              <a:t> BDT project value.</a:t>
            </a:r>
            <a:endParaRPr dirty="0"/>
          </a:p>
        </p:txBody>
      </p:sp>
      <p:sp>
        <p:nvSpPr>
          <p:cNvPr id="385" name="Google Shape;385;p10:notes">
            <a:extLst>
              <a:ext uri="{FF2B5EF4-FFF2-40B4-BE49-F238E27FC236}">
                <a16:creationId xmlns:a16="http://schemas.microsoft.com/office/drawing/2014/main" id="{E6D6A328-B0F0-D924-A616-C963D6B80E1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710988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>
          <a:extLst>
            <a:ext uri="{FF2B5EF4-FFF2-40B4-BE49-F238E27FC236}">
              <a16:creationId xmlns:a16="http://schemas.microsoft.com/office/drawing/2014/main" id="{D317D370-CB36-C2A7-F2B3-163D22FB4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0:notes">
            <a:extLst>
              <a:ext uri="{FF2B5EF4-FFF2-40B4-BE49-F238E27FC236}">
                <a16:creationId xmlns:a16="http://schemas.microsoft.com/office/drawing/2014/main" id="{E4FD96C0-36F9-EBD7-CAF4-CF9872E3E0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4" name="Google Shape;384;p10:notes">
            <a:extLst>
              <a:ext uri="{FF2B5EF4-FFF2-40B4-BE49-F238E27FC236}">
                <a16:creationId xmlns:a16="http://schemas.microsoft.com/office/drawing/2014/main" id="{70610795-003C-3013-1A89-1B75ED84F2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Jkkniu</a:t>
            </a:r>
            <a:r>
              <a:rPr lang="en-US" dirty="0"/>
              <a:t> -- </a:t>
            </a:r>
            <a:r>
              <a:rPr lang="en-GB" dirty="0"/>
              <a:t>JATIYA KABI KAZI NAZRUL ISLAM UNIVERSITY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85" name="Google Shape;385;p10:notes">
            <a:extLst>
              <a:ext uri="{FF2B5EF4-FFF2-40B4-BE49-F238E27FC236}">
                <a16:creationId xmlns:a16="http://schemas.microsoft.com/office/drawing/2014/main" id="{E3308223-CA09-1AA4-CF0D-9E7850F3D57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464638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>
          <a:extLst>
            <a:ext uri="{FF2B5EF4-FFF2-40B4-BE49-F238E27FC236}">
              <a16:creationId xmlns:a16="http://schemas.microsoft.com/office/drawing/2014/main" id="{F4A47618-202F-C9B5-3A6D-2EF490CAB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0:notes">
            <a:extLst>
              <a:ext uri="{FF2B5EF4-FFF2-40B4-BE49-F238E27FC236}">
                <a16:creationId xmlns:a16="http://schemas.microsoft.com/office/drawing/2014/main" id="{CB3B3DB9-37C4-2712-A42C-A216219966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4" name="Google Shape;384;p10:notes">
            <a:extLst>
              <a:ext uri="{FF2B5EF4-FFF2-40B4-BE49-F238E27FC236}">
                <a16:creationId xmlns:a16="http://schemas.microsoft.com/office/drawing/2014/main" id="{7F66B394-45F2-948F-F153-1F77730874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Jkkniu</a:t>
            </a:r>
            <a:r>
              <a:rPr lang="en-US" dirty="0"/>
              <a:t> -- </a:t>
            </a:r>
            <a:r>
              <a:rPr lang="en-GB" dirty="0"/>
              <a:t>JATIYA KABI KAZI NAZRUL ISLAM UNIVERSITY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85" name="Google Shape;385;p10:notes">
            <a:extLst>
              <a:ext uri="{FF2B5EF4-FFF2-40B4-BE49-F238E27FC236}">
                <a16:creationId xmlns:a16="http://schemas.microsoft.com/office/drawing/2014/main" id="{4DA3A93F-686B-7BEB-6D6A-44F15D09A0B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530587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>
          <a:extLst>
            <a:ext uri="{FF2B5EF4-FFF2-40B4-BE49-F238E27FC236}">
              <a16:creationId xmlns:a16="http://schemas.microsoft.com/office/drawing/2014/main" id="{C6789892-BB96-6C1C-61A7-77478A79F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0:notes">
            <a:extLst>
              <a:ext uri="{FF2B5EF4-FFF2-40B4-BE49-F238E27FC236}">
                <a16:creationId xmlns:a16="http://schemas.microsoft.com/office/drawing/2014/main" id="{1E8FFDD3-7105-6638-10A5-BD36DE4B3B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4" name="Google Shape;384;p10:notes">
            <a:extLst>
              <a:ext uri="{FF2B5EF4-FFF2-40B4-BE49-F238E27FC236}">
                <a16:creationId xmlns:a16="http://schemas.microsoft.com/office/drawing/2014/main" id="{608AF444-C34A-F73C-9B32-F814CA38AB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Jkkniu</a:t>
            </a:r>
            <a:r>
              <a:rPr lang="en-US" dirty="0"/>
              <a:t> -- </a:t>
            </a:r>
            <a:r>
              <a:rPr lang="en-GB" dirty="0"/>
              <a:t>JATIYA KABI KAZI NAZRUL ISLAM UNIVERSITY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85" name="Google Shape;385;p10:notes">
            <a:extLst>
              <a:ext uri="{FF2B5EF4-FFF2-40B4-BE49-F238E27FC236}">
                <a16:creationId xmlns:a16="http://schemas.microsoft.com/office/drawing/2014/main" id="{E4A527D9-FA04-F274-82C7-78B19FE94AE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111025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>
          <a:extLst>
            <a:ext uri="{FF2B5EF4-FFF2-40B4-BE49-F238E27FC236}">
              <a16:creationId xmlns:a16="http://schemas.microsoft.com/office/drawing/2014/main" id="{B2F4FFDB-AE42-DFA2-A0F3-23866F939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0:notes">
            <a:extLst>
              <a:ext uri="{FF2B5EF4-FFF2-40B4-BE49-F238E27FC236}">
                <a16:creationId xmlns:a16="http://schemas.microsoft.com/office/drawing/2014/main" id="{FFE769FF-9AD0-163C-8E86-D6FA5E988A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4" name="Google Shape;384;p10:notes">
            <a:extLst>
              <a:ext uri="{FF2B5EF4-FFF2-40B4-BE49-F238E27FC236}">
                <a16:creationId xmlns:a16="http://schemas.microsoft.com/office/drawing/2014/main" id="{1428BBE2-8131-4059-D9AD-EA838B4E68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Jkkniu</a:t>
            </a:r>
            <a:r>
              <a:rPr lang="en-US" dirty="0"/>
              <a:t> -- </a:t>
            </a:r>
            <a:r>
              <a:rPr lang="en-GB" dirty="0"/>
              <a:t>JATIYA KABI KAZI NAZRUL ISLAM UNIVERSITY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85" name="Google Shape;385;p10:notes">
            <a:extLst>
              <a:ext uri="{FF2B5EF4-FFF2-40B4-BE49-F238E27FC236}">
                <a16:creationId xmlns:a16="http://schemas.microsoft.com/office/drawing/2014/main" id="{CE398475-8845-78B6-4BD7-B27EB489199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082171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68" name="Google Shape;568;p17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9" name="Google Shape;569;p17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9" name="Google Shape;269;p3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p3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8" name="Google Shape;258;p2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" name="Google Shape;259;p2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2" name="Google Shape;282;p4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3" name="Google Shape;283;p4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22d25526f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88" name="Google Shape;488;g322d25526ff_0_30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9" name="Google Shape;489;g322d25526ff_0_30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22d25526f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00" name="Google Shape;500;g322d25526ff_0_56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1" name="Google Shape;501;g322d25526ff_0_56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29" name="Google Shape;429;p7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Microsoft Research</a:t>
            </a:r>
            <a:endParaRPr sz="29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IBM Research</a:t>
            </a:r>
            <a:endParaRPr sz="29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University of Melbourne, Australia</a:t>
            </a:r>
            <a:endParaRPr sz="29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Tohoku University, Japan</a:t>
            </a:r>
            <a:endParaRPr sz="29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University of California, San Diego</a:t>
            </a:r>
            <a:endParaRPr sz="29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Carnegie Mellon University</a:t>
            </a:r>
            <a:endParaRPr sz="29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McMaster University, Canada</a:t>
            </a:r>
            <a:endParaRPr sz="29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Monash University, Australia </a:t>
            </a:r>
            <a:endParaRPr sz="29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Marquette University, US 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Baylor College of Medicine, USA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University of Louisiana, USA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pages need to be updated with images</a:t>
            </a:r>
            <a:endParaRPr sz="29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International Exposure</a:t>
            </a:r>
            <a:endParaRPr sz="28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Samsung</a:t>
            </a:r>
            <a:endParaRPr sz="2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Oracle</a:t>
            </a:r>
            <a:endParaRPr sz="2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Cisco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</a:pP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Tiger IT</a:t>
            </a:r>
            <a:endParaRPr sz="2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0" name="Google Shape;430;p7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0" name="Google Shape;330;p6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1" name="Google Shape;331;p6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38" name="Google Shape;538;p15:notes"/>
          <p:cNvSpPr txBox="1">
            <a:spLocks noGrp="1"/>
          </p:cNvSpPr>
          <p:nvPr>
            <p:ph type="body" idx="1"/>
          </p:nvPr>
        </p:nvSpPr>
        <p:spPr>
          <a:xfrm>
            <a:off x="679450" y="4716462"/>
            <a:ext cx="5438700" cy="44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39" name="Google Shape;539;p15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9"/>
          <p:cNvSpPr txBox="1">
            <a:spLocks noGrp="1"/>
          </p:cNvSpPr>
          <p:nvPr>
            <p:ph type="ctrTitle"/>
          </p:nvPr>
        </p:nvSpPr>
        <p:spPr>
          <a:xfrm>
            <a:off x="1219200" y="2914650"/>
            <a:ext cx="68580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okman Old Style"/>
              <a:buNone/>
              <a:defRPr sz="2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ubTitle" idx="1"/>
          </p:nvPr>
        </p:nvSpPr>
        <p:spPr>
          <a:xfrm>
            <a:off x="1219200" y="3843338"/>
            <a:ext cx="685800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500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dt" idx="10"/>
          </p:nvPr>
        </p:nvSpPr>
        <p:spPr>
          <a:xfrm>
            <a:off x="6400800" y="4766310"/>
            <a:ext cx="22860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ftr" idx="11"/>
          </p:nvPr>
        </p:nvSpPr>
        <p:spPr>
          <a:xfrm>
            <a:off x="2898648" y="4766310"/>
            <a:ext cx="347472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sldNum" idx="12"/>
          </p:nvPr>
        </p:nvSpPr>
        <p:spPr>
          <a:xfrm>
            <a:off x="1216152" y="4766310"/>
            <a:ext cx="1219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19"/>
          <p:cNvSpPr/>
          <p:nvPr/>
        </p:nvSpPr>
        <p:spPr>
          <a:xfrm>
            <a:off x="904875" y="2736056"/>
            <a:ext cx="7315200" cy="960120"/>
          </a:xfrm>
          <a:prstGeom prst="rect">
            <a:avLst/>
          </a:prstGeom>
          <a:noFill/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" name="Google Shape;25;p19"/>
          <p:cNvSpPr/>
          <p:nvPr/>
        </p:nvSpPr>
        <p:spPr>
          <a:xfrm>
            <a:off x="914400" y="3786188"/>
            <a:ext cx="7315200" cy="514350"/>
          </a:xfrm>
          <a:prstGeom prst="rect">
            <a:avLst/>
          </a:prstGeom>
          <a:noFill/>
          <a:ln w="952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" name="Google Shape;26;p19"/>
          <p:cNvSpPr/>
          <p:nvPr/>
        </p:nvSpPr>
        <p:spPr>
          <a:xfrm>
            <a:off x="904875" y="2736056"/>
            <a:ext cx="228600" cy="96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" name="Google Shape;27;p19"/>
          <p:cNvSpPr/>
          <p:nvPr/>
        </p:nvSpPr>
        <p:spPr>
          <a:xfrm>
            <a:off x="914400" y="3786188"/>
            <a:ext cx="228600" cy="514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2"/>
          <p:cNvSpPr txBox="1">
            <a:spLocks noGrp="1"/>
          </p:cNvSpPr>
          <p:nvPr>
            <p:ph type="title"/>
          </p:nvPr>
        </p:nvSpPr>
        <p:spPr>
          <a:xfrm rot="5400000">
            <a:off x="5463800" y="1371606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2"/>
          <p:cNvSpPr txBox="1">
            <a:spLocks noGrp="1"/>
          </p:cNvSpPr>
          <p:nvPr>
            <p:ph type="body" idx="1"/>
          </p:nvPr>
        </p:nvSpPr>
        <p:spPr>
          <a:xfrm rot="5400000">
            <a:off x="1272786" y="-609595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457200" lvl="0" indent="-2921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Char char="?"/>
              <a:defRPr/>
            </a:lvl1pPr>
            <a:lvl2pPr marL="914400" lvl="1" indent="-2921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?"/>
              <a:defRPr/>
            </a:lvl2pPr>
            <a:lvl3pPr marL="1371600" lvl="2" indent="-2921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?"/>
              <a:defRPr/>
            </a:lvl3pPr>
            <a:lvl4pPr marL="1828800" lvl="3" indent="-2857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Char char="◻"/>
              <a:defRPr/>
            </a:lvl4pPr>
            <a:lvl5pPr marL="2286000" lvl="4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Char char="◻"/>
              <a:defRPr/>
            </a:lvl5pPr>
            <a:lvl6pPr marL="2743200" lvl="5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6pPr>
            <a:lvl7pPr marL="3200400" lvl="6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7pPr>
            <a:lvl8pPr marL="3657600" lvl="7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8pPr>
            <a:lvl9pPr marL="4114800" lvl="8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9pPr>
          </a:lstStyle>
          <a:p>
            <a:endParaRPr/>
          </a:p>
        </p:txBody>
      </p:sp>
      <p:sp>
        <p:nvSpPr>
          <p:cNvPr id="93" name="Google Shape;93;p42"/>
          <p:cNvSpPr txBox="1">
            <a:spLocks noGrp="1"/>
          </p:cNvSpPr>
          <p:nvPr>
            <p:ph type="dt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2"/>
          <p:cNvSpPr txBox="1">
            <a:spLocks noGrp="1"/>
          </p:cNvSpPr>
          <p:nvPr>
            <p:ph type="ft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2"/>
          <p:cNvSpPr txBox="1">
            <a:spLocks noGrp="1"/>
          </p:cNvSpPr>
          <p:nvPr>
            <p:ph type="sldNum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6" name="Google Shape;96;p42"/>
          <p:cNvCxnSpPr/>
          <p:nvPr/>
        </p:nvCxnSpPr>
        <p:spPr>
          <a:xfrm>
            <a:off x="457200" y="4764881"/>
            <a:ext cx="8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97" name="Google Shape;97;p42"/>
          <p:cNvSpPr/>
          <p:nvPr/>
        </p:nvSpPr>
        <p:spPr>
          <a:xfrm rot="5400000">
            <a:off x="442980" y="4835572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98" name="Google Shape;98;p42"/>
          <p:cNvCxnSpPr/>
          <p:nvPr/>
        </p:nvCxnSpPr>
        <p:spPr>
          <a:xfrm rot="5400000">
            <a:off x="4361127" y="2401464"/>
            <a:ext cx="438912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>
            <a:spLocks noGrp="1"/>
          </p:cNvSpPr>
          <p:nvPr>
            <p:ph type="title"/>
          </p:nvPr>
        </p:nvSpPr>
        <p:spPr>
          <a:xfrm>
            <a:off x="1441450" y="51197"/>
            <a:ext cx="75501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body" idx="1"/>
          </p:nvPr>
        </p:nvSpPr>
        <p:spPr>
          <a:xfrm>
            <a:off x="274638" y="1032272"/>
            <a:ext cx="8647200" cy="3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725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625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55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228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dt" idx="10"/>
          </p:nvPr>
        </p:nvSpPr>
        <p:spPr>
          <a:xfrm>
            <a:off x="685800" y="4686300"/>
            <a:ext cx="19035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35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4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10" name="Google Shape;110;p4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4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4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4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" name="Google Shape;124;p4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5" name="Google Shape;125;p4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7" name="Google Shape;127;p4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28" name="Google Shape;128;p4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4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30" name="Google Shape;130;p4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" name="Google Shape;133;p4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4" name="Google Shape;134;p4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" name="Google Shape;136;p4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37" name="Google Shape;137;p4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0" name="Google Shape;140;p4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41" name="Google Shape;141;p4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3" name="Google Shape;143;p4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44" name="Google Shape;144;p4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p4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4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48" name="Google Shape;148;p4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0" name="Google Shape;150;p4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4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" name="Google Shape;154;p4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55" name="Google Shape;155;p4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4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7" name="Google Shape;157;p4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58" name="Google Shape;158;p4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9" name="Google Shape;159;p4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0" name="Google Shape;160;p4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3" name="Google Shape;163;p5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5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66" name="Google Shape;166;p5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8" name="Google Shape;168;p51"/>
          <p:cNvSpPr txBox="1">
            <a:spLocks noGrp="1"/>
          </p:cNvSpPr>
          <p:nvPr>
            <p:ph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5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5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4"/>
          <p:cNvSpPr txBox="1">
            <a:spLocks noGrp="1"/>
          </p:cNvSpPr>
          <p:nvPr>
            <p:ph type="title"/>
          </p:nvPr>
        </p:nvSpPr>
        <p:spPr>
          <a:xfrm>
            <a:off x="1219200" y="2228850"/>
            <a:ext cx="68580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ookman Old Style"/>
              <a:buNone/>
              <a:defRPr sz="2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body" idx="1"/>
          </p:nvPr>
        </p:nvSpPr>
        <p:spPr>
          <a:xfrm>
            <a:off x="1295400" y="3200400"/>
            <a:ext cx="67818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11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700"/>
              <a:buNone/>
              <a:defRPr sz="1100">
                <a:solidFill>
                  <a:schemeClr val="lt1"/>
                </a:solidFill>
              </a:defRPr>
            </a:lvl5pPr>
            <a:lvl6pPr marL="2743200" lvl="5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6pPr>
            <a:lvl7pPr marL="3200400" lvl="6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7pPr>
            <a:lvl8pPr marL="3657600" lvl="7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8pPr>
            <a:lvl9pPr marL="4114800" lvl="8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dt" idx="10"/>
          </p:nvPr>
        </p:nvSpPr>
        <p:spPr>
          <a:xfrm>
            <a:off x="6400800" y="4766310"/>
            <a:ext cx="22860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ftr" idx="11"/>
          </p:nvPr>
        </p:nvSpPr>
        <p:spPr>
          <a:xfrm>
            <a:off x="2898648" y="4766310"/>
            <a:ext cx="347472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sldNum" idx="12"/>
          </p:nvPr>
        </p:nvSpPr>
        <p:spPr>
          <a:xfrm>
            <a:off x="1069848" y="4766310"/>
            <a:ext cx="1520952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34"/>
          <p:cNvSpPr/>
          <p:nvPr/>
        </p:nvSpPr>
        <p:spPr>
          <a:xfrm>
            <a:off x="914400" y="2114550"/>
            <a:ext cx="7315200" cy="960120"/>
          </a:xfrm>
          <a:prstGeom prst="rect">
            <a:avLst/>
          </a:prstGeom>
          <a:noFill/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" name="Google Shape;35;p34"/>
          <p:cNvSpPr/>
          <p:nvPr/>
        </p:nvSpPr>
        <p:spPr>
          <a:xfrm>
            <a:off x="914400" y="2114550"/>
            <a:ext cx="228600" cy="96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>
            <a:spLocks noGrp="1"/>
          </p:cNvSpPr>
          <p:nvPr>
            <p:ph type="title"/>
          </p:nvPr>
        </p:nvSpPr>
        <p:spPr>
          <a:xfrm>
            <a:off x="1441450" y="51197"/>
            <a:ext cx="75501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body" idx="1"/>
          </p:nvPr>
        </p:nvSpPr>
        <p:spPr>
          <a:xfrm>
            <a:off x="274638" y="1032272"/>
            <a:ext cx="8647200" cy="3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725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625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55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228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3"/>
          <p:cNvSpPr txBox="1">
            <a:spLocks noGrp="1"/>
          </p:cNvSpPr>
          <p:nvPr>
            <p:ph type="dt" idx="10"/>
          </p:nvPr>
        </p:nvSpPr>
        <p:spPr>
          <a:xfrm>
            <a:off x="685800" y="4686300"/>
            <a:ext cx="19035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23"/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35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8" name="Google Shape;198;p2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9" name="Google Shape;199;p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2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02" name="Google Shape;202;p26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3" name="Google Shape;203;p26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04" name="Google Shape;204;p2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7" name="Google Shape;207;p2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08" name="Google Shape;208;p2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2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11" name="Google Shape;211;p2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4" name="Google Shape;214;p2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15" name="Google Shape;215;p2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7" name="Google Shape;217;p28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18" name="Google Shape;218;p28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2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29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222" name="Google Shape;222;p2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29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2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8" name="Google Shape;228;p3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29" name="Google Shape;229;p3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1" name="Google Shape;231;p3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32" name="Google Shape;232;p30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3" name="Google Shape;233;p30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34" name="Google Shape;234;p3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1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237" name="Google Shape;237;p3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32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240" name="Google Shape;240;p3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32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3" name="Google Shape;243;p32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3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5"/>
          <p:cNvSpPr txBox="1"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dt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5"/>
          <p:cNvSpPr txBox="1">
            <a:spLocks noGrp="1"/>
          </p:cNvSpPr>
          <p:nvPr>
            <p:ph type="ft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5"/>
          <p:cNvSpPr txBox="1">
            <a:spLocks noGrp="1"/>
          </p:cNvSpPr>
          <p:nvPr>
            <p:ph type="sldNum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35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4041648" cy="370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457200" lvl="0" indent="-2921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Char char="?"/>
              <a:defRPr/>
            </a:lvl1pPr>
            <a:lvl2pPr marL="914400" lvl="1" indent="-2921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?"/>
              <a:defRPr/>
            </a:lvl2pPr>
            <a:lvl3pPr marL="1371600" lvl="2" indent="-2921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?"/>
              <a:defRPr/>
            </a:lvl3pPr>
            <a:lvl4pPr marL="1828800" lvl="3" indent="-2857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Char char="◻"/>
              <a:defRPr/>
            </a:lvl4pPr>
            <a:lvl5pPr marL="2286000" lvl="4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Char char="◻"/>
              <a:defRPr/>
            </a:lvl5pPr>
            <a:lvl6pPr marL="2743200" lvl="5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6pPr>
            <a:lvl7pPr marL="3200400" lvl="6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7pPr>
            <a:lvl8pPr marL="3657600" lvl="7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8pPr>
            <a:lvl9pPr marL="4114800" lvl="8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body" idx="2"/>
          </p:nvPr>
        </p:nvSpPr>
        <p:spPr>
          <a:xfrm>
            <a:off x="4632198" y="912114"/>
            <a:ext cx="4041648" cy="370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457200" lvl="0" indent="-2921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Char char="?"/>
              <a:defRPr/>
            </a:lvl1pPr>
            <a:lvl2pPr marL="914400" lvl="1" indent="-2921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?"/>
              <a:defRPr/>
            </a:lvl2pPr>
            <a:lvl3pPr marL="1371600" lvl="2" indent="-2921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?"/>
              <a:defRPr/>
            </a:lvl3pPr>
            <a:lvl4pPr marL="1828800" lvl="3" indent="-2857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Char char="◻"/>
              <a:defRPr/>
            </a:lvl4pPr>
            <a:lvl5pPr marL="2286000" lvl="4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Char char="◻"/>
              <a:defRPr/>
            </a:lvl5pPr>
            <a:lvl6pPr marL="2743200" lvl="5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6pPr>
            <a:lvl7pPr marL="3200400" lvl="6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7pPr>
            <a:lvl8pPr marL="3657600" lvl="7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8pPr>
            <a:lvl9pPr marL="4114800" lvl="8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6"/>
          <p:cNvSpPr txBox="1"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ookman Old Style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6"/>
          <p:cNvSpPr txBox="1">
            <a:spLocks noGrp="1"/>
          </p:cNvSpPr>
          <p:nvPr>
            <p:ph type="body" idx="1"/>
          </p:nvPr>
        </p:nvSpPr>
        <p:spPr>
          <a:xfrm>
            <a:off x="457200" y="964406"/>
            <a:ext cx="4040188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400" b="1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 sz="1200" b="1"/>
            </a:lvl5pPr>
            <a:lvl6pPr marL="2743200" lvl="5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6pPr>
            <a:lvl7pPr marL="3200400" lvl="6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7pPr>
            <a:lvl8pPr marL="3657600" lvl="7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8pPr>
            <a:lvl9pPr marL="4114800" lvl="8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body" idx="2"/>
          </p:nvPr>
        </p:nvSpPr>
        <p:spPr>
          <a:xfrm>
            <a:off x="4648221" y="971550"/>
            <a:ext cx="404177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400" b="1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 sz="1200" b="1"/>
            </a:lvl5pPr>
            <a:lvl6pPr marL="2743200" lvl="5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6pPr>
            <a:lvl7pPr marL="3200400" lvl="6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7pPr>
            <a:lvl8pPr marL="3657600" lvl="7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8pPr>
            <a:lvl9pPr marL="4114800" lvl="8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dt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ft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sldNum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36"/>
          <p:cNvSpPr txBox="1">
            <a:spLocks noGrp="1"/>
          </p:cNvSpPr>
          <p:nvPr>
            <p:ph type="body" idx="3"/>
          </p:nvPr>
        </p:nvSpPr>
        <p:spPr>
          <a:xfrm>
            <a:off x="457200" y="1600200"/>
            <a:ext cx="4038600" cy="302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457200" lvl="0" indent="-2921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Char char="?"/>
              <a:defRPr/>
            </a:lvl1pPr>
            <a:lvl2pPr marL="914400" lvl="1" indent="-2921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?"/>
              <a:defRPr/>
            </a:lvl2pPr>
            <a:lvl3pPr marL="1371600" lvl="2" indent="-2921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?"/>
              <a:defRPr/>
            </a:lvl3pPr>
            <a:lvl4pPr marL="1828800" lvl="3" indent="-2857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Char char="◻"/>
              <a:defRPr/>
            </a:lvl4pPr>
            <a:lvl5pPr marL="2286000" lvl="4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Char char="◻"/>
              <a:defRPr/>
            </a:lvl5pPr>
            <a:lvl6pPr marL="2743200" lvl="5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6pPr>
            <a:lvl7pPr marL="3200400" lvl="6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7pPr>
            <a:lvl8pPr marL="3657600" lvl="7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8pPr>
            <a:lvl9pPr marL="4114800" lvl="8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body" idx="4"/>
          </p:nvPr>
        </p:nvSpPr>
        <p:spPr>
          <a:xfrm>
            <a:off x="4648200" y="1600200"/>
            <a:ext cx="4038600" cy="302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457200" lvl="0" indent="-2921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Char char="?"/>
              <a:defRPr/>
            </a:lvl1pPr>
            <a:lvl2pPr marL="914400" lvl="1" indent="-2921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?"/>
              <a:defRPr/>
            </a:lvl2pPr>
            <a:lvl3pPr marL="1371600" lvl="2" indent="-2921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?"/>
              <a:defRPr/>
            </a:lvl3pPr>
            <a:lvl4pPr marL="1828800" lvl="3" indent="-2857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Char char="◻"/>
              <a:defRPr/>
            </a:lvl4pPr>
            <a:lvl5pPr marL="2286000" lvl="4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Char char="◻"/>
              <a:defRPr/>
            </a:lvl5pPr>
            <a:lvl6pPr marL="2743200" lvl="5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6pPr>
            <a:lvl7pPr marL="3200400" lvl="6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7pPr>
            <a:lvl8pPr marL="3657600" lvl="7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8pPr>
            <a:lvl9pPr marL="4114800" lvl="8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7"/>
          <p:cNvSpPr txBox="1"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7"/>
          <p:cNvSpPr txBox="1">
            <a:spLocks noGrp="1"/>
          </p:cNvSpPr>
          <p:nvPr>
            <p:ph type="dt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7"/>
          <p:cNvSpPr txBox="1">
            <a:spLocks noGrp="1"/>
          </p:cNvSpPr>
          <p:nvPr>
            <p:ph type="ft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sldNum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37"/>
          <p:cNvSpPr/>
          <p:nvPr/>
        </p:nvSpPr>
        <p:spPr>
          <a:xfrm rot="5400000">
            <a:off x="442980" y="4835572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8"/>
          <p:cNvSpPr txBox="1">
            <a:spLocks noGrp="1"/>
          </p:cNvSpPr>
          <p:nvPr>
            <p:ph type="dt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ft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sldNum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2" name="Google Shape;62;p38"/>
          <p:cNvCxnSpPr/>
          <p:nvPr/>
        </p:nvCxnSpPr>
        <p:spPr>
          <a:xfrm>
            <a:off x="457200" y="4764881"/>
            <a:ext cx="8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63" name="Google Shape;63;p38"/>
          <p:cNvSpPr/>
          <p:nvPr/>
        </p:nvSpPr>
        <p:spPr>
          <a:xfrm rot="5400000">
            <a:off x="442980" y="4835572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9"/>
          <p:cNvSpPr txBox="1">
            <a:spLocks noGrp="1"/>
          </p:cNvSpPr>
          <p:nvPr>
            <p:ph type="title"/>
          </p:nvPr>
        </p:nvSpPr>
        <p:spPr>
          <a:xfrm>
            <a:off x="6324600" y="228600"/>
            <a:ext cx="2514600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Gill Sans"/>
              <a:buNone/>
              <a:defRPr sz="15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9"/>
          <p:cNvSpPr txBox="1">
            <a:spLocks noGrp="1"/>
          </p:cNvSpPr>
          <p:nvPr>
            <p:ph type="body" idx="1"/>
          </p:nvPr>
        </p:nvSpPr>
        <p:spPr>
          <a:xfrm>
            <a:off x="6324600" y="914403"/>
            <a:ext cx="2514600" cy="3632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457200" lvl="0" indent="-228600" algn="l">
              <a:lnSpc>
                <a:spcPct val="1375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12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600"/>
              <a:buNone/>
              <a:defRPr sz="800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500"/>
              <a:buNone/>
              <a:defRPr sz="7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500"/>
              <a:buNone/>
              <a:defRPr sz="700"/>
            </a:lvl5pPr>
            <a:lvl6pPr marL="2743200" lvl="5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6pPr>
            <a:lvl7pPr marL="3200400" lvl="6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7pPr>
            <a:lvl8pPr marL="3657600" lvl="7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8pPr>
            <a:lvl9pPr marL="4114800" lvl="8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dt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9"/>
          <p:cNvSpPr txBox="1">
            <a:spLocks noGrp="1"/>
          </p:cNvSpPr>
          <p:nvPr>
            <p:ph type="ft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9"/>
          <p:cNvSpPr txBox="1">
            <a:spLocks noGrp="1"/>
          </p:cNvSpPr>
          <p:nvPr>
            <p:ph type="sldNum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0" name="Google Shape;70;p39"/>
          <p:cNvCxnSpPr/>
          <p:nvPr/>
        </p:nvCxnSpPr>
        <p:spPr>
          <a:xfrm>
            <a:off x="457200" y="4764881"/>
            <a:ext cx="8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71" name="Google Shape;71;p39"/>
          <p:cNvCxnSpPr/>
          <p:nvPr/>
        </p:nvCxnSpPr>
        <p:spPr>
          <a:xfrm rot="5400000">
            <a:off x="3915025" y="2493169"/>
            <a:ext cx="452628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72" name="Google Shape;72;p39"/>
          <p:cNvSpPr/>
          <p:nvPr/>
        </p:nvSpPr>
        <p:spPr>
          <a:xfrm rot="5400000">
            <a:off x="442980" y="4835572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3" name="Google Shape;73;p39"/>
          <p:cNvSpPr txBox="1">
            <a:spLocks noGrp="1"/>
          </p:cNvSpPr>
          <p:nvPr>
            <p:ph type="body" idx="2"/>
          </p:nvPr>
        </p:nvSpPr>
        <p:spPr>
          <a:xfrm>
            <a:off x="304800" y="228600"/>
            <a:ext cx="5715000" cy="428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457200" lvl="0" indent="-2921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Char char="?"/>
              <a:defRPr/>
            </a:lvl1pPr>
            <a:lvl2pPr marL="914400" lvl="1" indent="-2921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?"/>
              <a:defRPr/>
            </a:lvl2pPr>
            <a:lvl3pPr marL="1371600" lvl="2" indent="-2921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?"/>
              <a:defRPr/>
            </a:lvl3pPr>
            <a:lvl4pPr marL="1828800" lvl="3" indent="-2857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Char char="◻"/>
              <a:defRPr/>
            </a:lvl4pPr>
            <a:lvl5pPr marL="2286000" lvl="4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Char char="◻"/>
              <a:defRPr/>
            </a:lvl5pPr>
            <a:lvl6pPr marL="2743200" lvl="5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6pPr>
            <a:lvl7pPr marL="3200400" lvl="6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7pPr>
            <a:lvl8pPr marL="3657600" lvl="7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8pPr>
            <a:lvl9pPr marL="4114800" lvl="8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bg>
      <p:bgPr>
        <a:solidFill>
          <a:schemeClr val="dk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>
            <a:spLocks noGrp="1"/>
          </p:cNvSpPr>
          <p:nvPr>
            <p:ph type="title"/>
          </p:nvPr>
        </p:nvSpPr>
        <p:spPr>
          <a:xfrm>
            <a:off x="457200" y="375642"/>
            <a:ext cx="8229600" cy="506016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05700" tIns="34250" rIns="68550" bIns="3425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ookman Old Style"/>
              <a:buNone/>
              <a:defRPr sz="15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>
            <a:spLocks noGrp="1"/>
          </p:cNvSpPr>
          <p:nvPr>
            <p:ph type="pic" idx="2"/>
          </p:nvPr>
        </p:nvSpPr>
        <p:spPr>
          <a:xfrm>
            <a:off x="457200" y="1428750"/>
            <a:ext cx="8229600" cy="3202686"/>
          </a:xfrm>
          <a:prstGeom prst="rect">
            <a:avLst/>
          </a:prstGeom>
          <a:solidFill>
            <a:srgbClr val="BABABA"/>
          </a:solidFill>
          <a:ln>
            <a:noFill/>
          </a:ln>
        </p:spPr>
      </p:sp>
      <p:sp>
        <p:nvSpPr>
          <p:cNvPr id="77" name="Google Shape;77;p40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Font typeface="Gill Sans"/>
              <a:buNone/>
              <a:defRPr sz="1100"/>
            </a:lvl1pPr>
            <a:lvl2pPr marL="914400" lvl="1" indent="-2730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00"/>
              <a:buChar char="?"/>
              <a:defRPr sz="900"/>
            </a:lvl2pPr>
            <a:lvl3pPr marL="1371600" lvl="2" indent="-2667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600"/>
              <a:buChar char="?"/>
              <a:defRPr sz="800"/>
            </a:lvl3pPr>
            <a:lvl4pPr marL="1828800" lvl="3" indent="-2603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500"/>
              <a:buChar char="◻"/>
              <a:defRPr sz="700"/>
            </a:lvl4pPr>
            <a:lvl5pPr marL="2286000" lvl="4" indent="-2603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500"/>
              <a:buChar char="◻"/>
              <a:defRPr sz="700"/>
            </a:lvl5pPr>
            <a:lvl6pPr marL="2743200" lvl="5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6pPr>
            <a:lvl7pPr marL="3200400" lvl="6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7pPr>
            <a:lvl8pPr marL="3657600" lvl="7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8pPr>
            <a:lvl9pPr marL="4114800" lvl="8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dt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ft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>
            <a:spLocks noGrp="1"/>
          </p:cNvSpPr>
          <p:nvPr>
            <p:ph type="sldNum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1" name="Google Shape;81;p40"/>
          <p:cNvCxnSpPr/>
          <p:nvPr/>
        </p:nvCxnSpPr>
        <p:spPr>
          <a:xfrm>
            <a:off x="457200" y="4764881"/>
            <a:ext cx="8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82" name="Google Shape;82;p40"/>
          <p:cNvSpPr/>
          <p:nvPr/>
        </p:nvSpPr>
        <p:spPr>
          <a:xfrm rot="5400000">
            <a:off x="442980" y="4835572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3" name="Google Shape;83;p40"/>
          <p:cNvSpPr/>
          <p:nvPr/>
        </p:nvSpPr>
        <p:spPr>
          <a:xfrm>
            <a:off x="457200" y="375642"/>
            <a:ext cx="182880" cy="51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1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1"/>
          <p:cNvSpPr txBox="1">
            <a:spLocks noGrp="1"/>
          </p:cNvSpPr>
          <p:nvPr>
            <p:ph type="body" idx="1"/>
          </p:nvPr>
        </p:nvSpPr>
        <p:spPr>
          <a:xfrm rot="5400000">
            <a:off x="2730627" y="-1359027"/>
            <a:ext cx="3682746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457200" lvl="0" indent="-2921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Char char="?"/>
              <a:defRPr/>
            </a:lvl1pPr>
            <a:lvl2pPr marL="914400" lvl="1" indent="-2921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?"/>
              <a:defRPr/>
            </a:lvl2pPr>
            <a:lvl3pPr marL="1371600" lvl="2" indent="-2921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00"/>
              <a:buChar char="?"/>
              <a:defRPr/>
            </a:lvl3pPr>
            <a:lvl4pPr marL="1828800" lvl="3" indent="-2857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Char char="◻"/>
              <a:defRPr/>
            </a:lvl4pPr>
            <a:lvl5pPr marL="2286000" lvl="4" indent="-2857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Char char="◻"/>
              <a:defRPr/>
            </a:lvl5pPr>
            <a:lvl6pPr marL="2743200" lvl="5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6pPr>
            <a:lvl7pPr marL="3200400" lvl="6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7pPr>
            <a:lvl8pPr marL="3657600" lvl="7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8pPr>
            <a:lvl9pPr marL="4114800" lvl="8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?"/>
              <a:defRPr/>
            </a:lvl9pPr>
          </a:lstStyle>
          <a:p>
            <a:endParaRPr/>
          </a:p>
        </p:txBody>
      </p:sp>
      <p:sp>
        <p:nvSpPr>
          <p:cNvPr id="87" name="Google Shape;87;p41"/>
          <p:cNvSpPr txBox="1">
            <a:spLocks noGrp="1"/>
          </p:cNvSpPr>
          <p:nvPr>
            <p:ph type="dt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1"/>
          <p:cNvSpPr txBox="1">
            <a:spLocks noGrp="1"/>
          </p:cNvSpPr>
          <p:nvPr>
            <p:ph type="ft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1"/>
          <p:cNvSpPr txBox="1">
            <a:spLocks noGrp="1"/>
          </p:cNvSpPr>
          <p:nvPr>
            <p:ph type="sldNum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ookman Old Style"/>
              <a:buNone/>
              <a:defRPr sz="2400" b="0" i="0" u="none" strike="noStrike" cap="none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36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🞂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Noto Sans Symbols"/>
              <a:buChar char="🞂"/>
              <a:defRPr sz="17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ABABA"/>
              </a:buClr>
              <a:buSzPts val="1100"/>
              <a:buFont typeface="Noto Sans Symbols"/>
              <a:buChar char="🞂"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857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BA1B3"/>
              </a:buClr>
              <a:buSzPts val="900"/>
              <a:buFont typeface="Noto Sans Symbols"/>
              <a:buChar char="◻"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800"/>
              <a:buFont typeface="Noto Sans Symbols"/>
              <a:buChar char="◻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BA1B3"/>
              </a:buClr>
              <a:buSzPts val="900"/>
              <a:buFont typeface="Noto Sans Symbols"/>
              <a:buChar char="🞂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46C8F"/>
              </a:buClr>
              <a:buSzPts val="800"/>
              <a:buFont typeface="Noto Sans Symbols"/>
              <a:buChar char="🞂"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BABABA"/>
              </a:buClr>
              <a:buSzPts val="800"/>
              <a:buFont typeface="Noto Sans Symbols"/>
              <a:buChar char="🞂"/>
              <a:defRPr sz="1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73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FB8CD"/>
              </a:buClr>
              <a:buSzPts val="700"/>
              <a:buFont typeface="Noto Sans Symbols"/>
              <a:buChar char="🞂"/>
              <a:defRPr sz="9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46465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" name="Google Shape;15;p18"/>
          <p:cNvCxnSpPr/>
          <p:nvPr/>
        </p:nvCxnSpPr>
        <p:spPr>
          <a:xfrm>
            <a:off x="457200" y="4764881"/>
            <a:ext cx="8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6" name="Google Shape;16;p18"/>
          <p:cNvCxnSpPr/>
          <p:nvPr/>
        </p:nvCxnSpPr>
        <p:spPr>
          <a:xfrm>
            <a:off x="457200" y="857250"/>
            <a:ext cx="82296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7" name="Google Shape;17;p18"/>
          <p:cNvSpPr/>
          <p:nvPr/>
        </p:nvSpPr>
        <p:spPr>
          <a:xfrm rot="5400000">
            <a:off x="442980" y="4835572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eservice.pmeat.gov.bd/phd/index.php" TargetMode="Externa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7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8.pn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g"/><Relationship Id="rId18" Type="http://schemas.openxmlformats.org/officeDocument/2006/relationships/image" Target="../media/image23.jpg"/><Relationship Id="rId26" Type="http://schemas.openxmlformats.org/officeDocument/2006/relationships/image" Target="../media/image31.jpg"/><Relationship Id="rId3" Type="http://schemas.openxmlformats.org/officeDocument/2006/relationships/image" Target="../media/image10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20" Type="http://schemas.openxmlformats.org/officeDocument/2006/relationships/image" Target="../media/image25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g"/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12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jp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8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10" Type="http://schemas.openxmlformats.org/officeDocument/2006/relationships/image" Target="../media/image46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" descr="https://resultbangla.com/wp-content/uploads/2013/11/buet-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9640" y="4514850"/>
            <a:ext cx="8001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" descr="C:\Documents and Settings\user\Desktop\1-Featuresprospect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5240" y="4514850"/>
            <a:ext cx="800100" cy="5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"/>
          <p:cNvSpPr txBox="1"/>
          <p:nvPr/>
        </p:nvSpPr>
        <p:spPr>
          <a:xfrm>
            <a:off x="985388" y="2743200"/>
            <a:ext cx="73527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Welcome to the department of CSE, BUET</a:t>
            </a:r>
            <a:endParaRPr sz="2000" b="1" i="0" u="none" strike="noStrike" cap="none" dirty="0">
              <a:solidFill>
                <a:srgbClr val="00B05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55" name="Google Shape;255;p1"/>
          <p:cNvSpPr txBox="1">
            <a:spLocks noGrp="1"/>
          </p:cNvSpPr>
          <p:nvPr>
            <p:ph type="subTitle" idx="1"/>
          </p:nvPr>
        </p:nvSpPr>
        <p:spPr>
          <a:xfrm>
            <a:off x="1219200" y="3843338"/>
            <a:ext cx="685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rmAutofit fontScale="85000" lnSpcReduction="10000"/>
          </a:bodyPr>
          <a:lstStyle/>
          <a:p>
            <a:pPr lvl="0" algn="ctr"/>
            <a:r>
              <a:rPr lang="en-US" sz="1600" dirty="0"/>
              <a:t>A pioneering center of excellence at the national and international levels</a:t>
            </a:r>
            <a:endParaRPr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9" y="220262"/>
            <a:ext cx="5264796" cy="221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autun\Desktop\JICA\la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961" y="99060"/>
            <a:ext cx="2975427" cy="122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utun\Desktop\JICA\fest_2024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960" y="1404765"/>
            <a:ext cx="2975427" cy="122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361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0"/>
          <p:cNvSpPr/>
          <p:nvPr/>
        </p:nvSpPr>
        <p:spPr>
          <a:xfrm>
            <a:off x="0" y="0"/>
            <a:ext cx="9144000" cy="916800"/>
          </a:xfrm>
          <a:prstGeom prst="rect">
            <a:avLst/>
          </a:prstGeom>
          <a:solidFill>
            <a:srgbClr val="7A010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88" name="Google Shape;388;p10"/>
          <p:cNvSpPr txBox="1">
            <a:spLocks noGrp="1"/>
          </p:cNvSpPr>
          <p:nvPr>
            <p:ph type="title"/>
          </p:nvPr>
        </p:nvSpPr>
        <p:spPr>
          <a:xfrm>
            <a:off x="1192050" y="148750"/>
            <a:ext cx="69360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chemeClr val="lt1"/>
                </a:solidFill>
              </a:rPr>
              <a:t>ICSETEP Funded by ADB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89" name="Google Shape;389;p10"/>
          <p:cNvSpPr txBox="1">
            <a:spLocks noGrp="1"/>
          </p:cNvSpPr>
          <p:nvPr>
            <p:ph type="body" idx="1"/>
          </p:nvPr>
        </p:nvSpPr>
        <p:spPr>
          <a:xfrm>
            <a:off x="50" y="1260875"/>
            <a:ext cx="5781000" cy="39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725"/>
              </a:spcBef>
              <a:spcAft>
                <a:spcPts val="0"/>
              </a:spcAft>
              <a:buSzPts val="1800"/>
              <a:buNone/>
            </a:pPr>
            <a:r>
              <a:rPr lang="en-US" sz="195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Improving Computer and Software Engineering Tertiary Education Project (ICSETEP)</a:t>
            </a:r>
            <a:endParaRPr sz="195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725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aleway"/>
              <a:buChar char="●"/>
            </a:pPr>
            <a:r>
              <a:rPr lang="en-US" sz="1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Asian Development Bank (ADB) and Government of Bangladesh (GOB) funded</a:t>
            </a:r>
            <a:endParaRPr sz="1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aleway"/>
              <a:buChar char="●"/>
            </a:pPr>
            <a:r>
              <a:rPr lang="en-US" sz="1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Cornerstone for developed Bangladesh</a:t>
            </a:r>
            <a:endParaRPr sz="1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aleway"/>
              <a:buChar char="●"/>
            </a:pPr>
            <a:r>
              <a:rPr lang="en-US" sz="1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Quality and industry-relevant CSE/IT programs</a:t>
            </a:r>
            <a:endParaRPr sz="1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aleway"/>
              <a:buChar char="●"/>
            </a:pPr>
            <a:r>
              <a:rPr lang="en-US" sz="1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Incubation facility for homegrown startups</a:t>
            </a:r>
            <a:endParaRPr sz="1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aleway"/>
              <a:buChar char="●"/>
            </a:pPr>
            <a:r>
              <a:rPr lang="en-US" sz="1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Industry-Academia Collaboration</a:t>
            </a:r>
            <a:endParaRPr sz="23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0" name="Google Shape;390;p10"/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35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391" name="Google Shape;39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150" y="-50"/>
            <a:ext cx="916800" cy="9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50" y="97450"/>
            <a:ext cx="916800" cy="7218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393" name="Google Shape;39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0500" y="2179565"/>
            <a:ext cx="3304450" cy="2478337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0"/>
          <p:cNvSpPr txBox="1"/>
          <p:nvPr/>
        </p:nvSpPr>
        <p:spPr>
          <a:xfrm>
            <a:off x="5780925" y="1371600"/>
            <a:ext cx="3264000" cy="731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Proposed Location for new building</a:t>
            </a:r>
            <a:endParaRPr sz="20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>
          <a:extLst>
            <a:ext uri="{FF2B5EF4-FFF2-40B4-BE49-F238E27FC236}">
              <a16:creationId xmlns:a16="http://schemas.microsoft.com/office/drawing/2014/main" id="{E9E4F73D-0C37-4E27-E55E-057865D4A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0">
            <a:extLst>
              <a:ext uri="{FF2B5EF4-FFF2-40B4-BE49-F238E27FC236}">
                <a16:creationId xmlns:a16="http://schemas.microsoft.com/office/drawing/2014/main" id="{17F8DA1E-2415-FFFC-38E5-E768276F91CE}"/>
              </a:ext>
            </a:extLst>
          </p:cNvPr>
          <p:cNvSpPr/>
          <p:nvPr/>
        </p:nvSpPr>
        <p:spPr>
          <a:xfrm>
            <a:off x="0" y="0"/>
            <a:ext cx="9144000" cy="916800"/>
          </a:xfrm>
          <a:prstGeom prst="rect">
            <a:avLst/>
          </a:prstGeom>
          <a:solidFill>
            <a:srgbClr val="7A010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88" name="Google Shape;388;p10">
            <a:extLst>
              <a:ext uri="{FF2B5EF4-FFF2-40B4-BE49-F238E27FC236}">
                <a16:creationId xmlns:a16="http://schemas.microsoft.com/office/drawing/2014/main" id="{AA55F506-345C-AC2E-1F1D-14FED4C0C1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2050" y="148750"/>
            <a:ext cx="69360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chemeClr val="lt1"/>
                </a:solidFill>
              </a:rPr>
              <a:t>Things you should know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90" name="Google Shape;390;p10">
            <a:extLst>
              <a:ext uri="{FF2B5EF4-FFF2-40B4-BE49-F238E27FC236}">
                <a16:creationId xmlns:a16="http://schemas.microsoft.com/office/drawing/2014/main" id="{CA9E67DC-EE80-B286-1619-370070EA793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35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391" name="Google Shape;391;p10">
            <a:extLst>
              <a:ext uri="{FF2B5EF4-FFF2-40B4-BE49-F238E27FC236}">
                <a16:creationId xmlns:a16="http://schemas.microsoft.com/office/drawing/2014/main" id="{5368E245-D8BB-8198-82F1-44D77F173C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150" y="-50"/>
            <a:ext cx="916800" cy="9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0">
            <a:extLst>
              <a:ext uri="{FF2B5EF4-FFF2-40B4-BE49-F238E27FC236}">
                <a16:creationId xmlns:a16="http://schemas.microsoft.com/office/drawing/2014/main" id="{6FDE0C48-627E-6660-5D70-97CB223B9FD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50" y="97450"/>
            <a:ext cx="916800" cy="7218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9D42AB-0A9F-B6C6-51FF-91890428AC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Rules and regulations</a:t>
            </a:r>
          </a:p>
          <a:p>
            <a:pPr lvl="1"/>
            <a:r>
              <a:rPr lang="en-US" dirty="0"/>
              <a:t>Will be covered by Dr. Atif</a:t>
            </a:r>
          </a:p>
          <a:p>
            <a:r>
              <a:rPr lang="en-US" dirty="0"/>
              <a:t>Accommodation</a:t>
            </a:r>
          </a:p>
          <a:p>
            <a:pPr lvl="1"/>
            <a:r>
              <a:rPr lang="en-US" dirty="0"/>
              <a:t>Full-time students are eligible for seats in halls</a:t>
            </a:r>
          </a:p>
          <a:p>
            <a:pPr lvl="1"/>
            <a:r>
              <a:rPr lang="en-US" dirty="0"/>
              <a:t>Check with Hall Office for further steps</a:t>
            </a:r>
          </a:p>
          <a:p>
            <a:r>
              <a:rPr lang="en-US" dirty="0"/>
              <a:t>Funding</a:t>
            </a:r>
          </a:p>
        </p:txBody>
      </p:sp>
    </p:spTree>
    <p:extLst>
      <p:ext uri="{BB962C8B-B14F-4D97-AF65-F5344CB8AC3E}">
        <p14:creationId xmlns:p14="http://schemas.microsoft.com/office/powerpoint/2010/main" val="1578234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>
          <a:extLst>
            <a:ext uri="{FF2B5EF4-FFF2-40B4-BE49-F238E27FC236}">
              <a16:creationId xmlns:a16="http://schemas.microsoft.com/office/drawing/2014/main" id="{42F5CFC8-22EF-DE51-B47A-D79AAEFEA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0">
            <a:extLst>
              <a:ext uri="{FF2B5EF4-FFF2-40B4-BE49-F238E27FC236}">
                <a16:creationId xmlns:a16="http://schemas.microsoft.com/office/drawing/2014/main" id="{4889A183-E66C-D7C3-B652-A3F929930909}"/>
              </a:ext>
            </a:extLst>
          </p:cNvPr>
          <p:cNvSpPr/>
          <p:nvPr/>
        </p:nvSpPr>
        <p:spPr>
          <a:xfrm>
            <a:off x="0" y="0"/>
            <a:ext cx="9144000" cy="916800"/>
          </a:xfrm>
          <a:prstGeom prst="rect">
            <a:avLst/>
          </a:prstGeom>
          <a:solidFill>
            <a:srgbClr val="7A010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88" name="Google Shape;388;p10">
            <a:extLst>
              <a:ext uri="{FF2B5EF4-FFF2-40B4-BE49-F238E27FC236}">
                <a16:creationId xmlns:a16="http://schemas.microsoft.com/office/drawing/2014/main" id="{DFECEA66-A788-F80B-E564-8BE1429E03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2050" y="148750"/>
            <a:ext cx="69360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chemeClr val="lt1"/>
                </a:solidFill>
              </a:rPr>
              <a:t>Funding Opportunities (Full-time students)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90" name="Google Shape;390;p10">
            <a:extLst>
              <a:ext uri="{FF2B5EF4-FFF2-40B4-BE49-F238E27FC236}">
                <a16:creationId xmlns:a16="http://schemas.microsoft.com/office/drawing/2014/main" id="{A0A6CE3C-91B1-1D22-299C-E0E966C54C3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35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391" name="Google Shape;391;p10">
            <a:extLst>
              <a:ext uri="{FF2B5EF4-FFF2-40B4-BE49-F238E27FC236}">
                <a16:creationId xmlns:a16="http://schemas.microsoft.com/office/drawing/2014/main" id="{0C228280-82A5-C72A-8C1F-C884809631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150" y="-50"/>
            <a:ext cx="916800" cy="9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0">
            <a:extLst>
              <a:ext uri="{FF2B5EF4-FFF2-40B4-BE49-F238E27FC236}">
                <a16:creationId xmlns:a16="http://schemas.microsoft.com/office/drawing/2014/main" id="{AB8D8A05-1CCE-FCA0-5A0B-51C0AFA6810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50" y="97450"/>
            <a:ext cx="916800" cy="7218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99066-493E-A813-2BD5-1D07319BBA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Fellowship &amp; </a:t>
            </a:r>
            <a:r>
              <a:rPr lang="en-US" dirty="0" err="1"/>
              <a:t>TAship</a:t>
            </a:r>
            <a:r>
              <a:rPr lang="en-US" dirty="0"/>
              <a:t> from BUET (Dr. Atif will cover)</a:t>
            </a:r>
          </a:p>
          <a:p>
            <a:r>
              <a:rPr lang="en-US" dirty="0"/>
              <a:t>ICT Fellowship (ICT Division)</a:t>
            </a:r>
          </a:p>
          <a:p>
            <a:pPr lvl="1"/>
            <a:r>
              <a:rPr lang="en-US" dirty="0"/>
              <a:t>https://ims.ictd.gov.bd/</a:t>
            </a:r>
          </a:p>
          <a:p>
            <a:pPr lvl="1"/>
            <a:r>
              <a:rPr lang="en-US" dirty="0"/>
              <a:t>40,000 BDT per month</a:t>
            </a:r>
          </a:p>
          <a:p>
            <a:pPr lvl="1"/>
            <a:r>
              <a:rPr lang="en-US" dirty="0"/>
              <a:t>3 years duration</a:t>
            </a:r>
          </a:p>
          <a:p>
            <a:r>
              <a:rPr lang="en-US" dirty="0"/>
              <a:t>UGC PhD Fellowship</a:t>
            </a:r>
          </a:p>
          <a:p>
            <a:pPr lvl="1"/>
            <a:r>
              <a:rPr lang="en-US" dirty="0"/>
              <a:t>40,000 BDT per month</a:t>
            </a:r>
          </a:p>
          <a:p>
            <a:pPr lvl="1"/>
            <a:r>
              <a:rPr lang="en-US" dirty="0"/>
              <a:t>3 years duration</a:t>
            </a:r>
          </a:p>
          <a:p>
            <a:r>
              <a:rPr lang="en-US" dirty="0"/>
              <a:t>PMEAT PhD Fellowship</a:t>
            </a:r>
          </a:p>
          <a:p>
            <a:pPr lvl="1"/>
            <a:r>
              <a:rPr lang="en-US" dirty="0">
                <a:hlinkClick r:id="rId5"/>
              </a:rPr>
              <a:t>https://www.eservice.pmeat.gov.bd/phd/index.php</a:t>
            </a:r>
            <a:endParaRPr lang="en-US" dirty="0"/>
          </a:p>
          <a:p>
            <a:pPr lvl="1"/>
            <a:r>
              <a:rPr lang="en-US" dirty="0"/>
              <a:t>15000 BDT per month</a:t>
            </a:r>
          </a:p>
          <a:p>
            <a:pPr lvl="1"/>
            <a:r>
              <a:rPr lang="en-US" dirty="0"/>
              <a:t>2 years duration</a:t>
            </a:r>
          </a:p>
          <a:p>
            <a:pPr lvl="1"/>
            <a:r>
              <a:rPr lang="en-US" dirty="0"/>
              <a:t>Deadline: 11-June-2026</a:t>
            </a:r>
          </a:p>
          <a:p>
            <a:r>
              <a:rPr lang="en-US" dirty="0"/>
              <a:t>NST Fellowship</a:t>
            </a:r>
          </a:p>
          <a:p>
            <a:r>
              <a:rPr lang="en-US" dirty="0"/>
              <a:t>PhD Fellowship under ICSETEP RDG subprojects</a:t>
            </a:r>
          </a:p>
          <a:p>
            <a:pPr lvl="1"/>
            <a:r>
              <a:rPr lang="en-US" dirty="0"/>
              <a:t>Check with your supervisor for availability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9535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>
          <a:extLst>
            <a:ext uri="{FF2B5EF4-FFF2-40B4-BE49-F238E27FC236}">
              <a16:creationId xmlns:a16="http://schemas.microsoft.com/office/drawing/2014/main" id="{3A64BDFD-336A-3F13-76C6-DE683FC23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0">
            <a:extLst>
              <a:ext uri="{FF2B5EF4-FFF2-40B4-BE49-F238E27FC236}">
                <a16:creationId xmlns:a16="http://schemas.microsoft.com/office/drawing/2014/main" id="{BC83FBB3-E488-EDCA-89E3-CE5AF852349C}"/>
              </a:ext>
            </a:extLst>
          </p:cNvPr>
          <p:cNvSpPr/>
          <p:nvPr/>
        </p:nvSpPr>
        <p:spPr>
          <a:xfrm>
            <a:off x="0" y="0"/>
            <a:ext cx="9144000" cy="916800"/>
          </a:xfrm>
          <a:prstGeom prst="rect">
            <a:avLst/>
          </a:prstGeom>
          <a:solidFill>
            <a:srgbClr val="7A010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88" name="Google Shape;388;p10">
            <a:extLst>
              <a:ext uri="{FF2B5EF4-FFF2-40B4-BE49-F238E27FC236}">
                <a16:creationId xmlns:a16="http://schemas.microsoft.com/office/drawing/2014/main" id="{ADDE8B06-4F5C-1B95-304F-2250BA6FE7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2050" y="148750"/>
            <a:ext cx="69360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chemeClr val="lt1"/>
                </a:solidFill>
              </a:rPr>
              <a:t>CSE BUET PhD Alumni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90" name="Google Shape;390;p10">
            <a:extLst>
              <a:ext uri="{FF2B5EF4-FFF2-40B4-BE49-F238E27FC236}">
                <a16:creationId xmlns:a16="http://schemas.microsoft.com/office/drawing/2014/main" id="{3721DCC4-4479-9A25-61D0-FBD00187857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35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391" name="Google Shape;391;p10">
            <a:extLst>
              <a:ext uri="{FF2B5EF4-FFF2-40B4-BE49-F238E27FC236}">
                <a16:creationId xmlns:a16="http://schemas.microsoft.com/office/drawing/2014/main" id="{ECFE8453-FE85-89EC-EDEB-FC5C703324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150" y="-50"/>
            <a:ext cx="916800" cy="9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0">
            <a:extLst>
              <a:ext uri="{FF2B5EF4-FFF2-40B4-BE49-F238E27FC236}">
                <a16:creationId xmlns:a16="http://schemas.microsoft.com/office/drawing/2014/main" id="{E44E7BD8-C892-1E5A-9F84-26D1D1A13AF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50" y="97450"/>
            <a:ext cx="916800" cy="7218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4" name="Picture 3" descr="Thumb">
            <a:extLst>
              <a:ext uri="{FF2B5EF4-FFF2-40B4-BE49-F238E27FC236}">
                <a16:creationId xmlns:a16="http://schemas.microsoft.com/office/drawing/2014/main" id="{3319FA2D-5604-C6A9-CE92-BEF24A15D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3" y="968004"/>
            <a:ext cx="1045146" cy="13118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613B24-C7AC-EBA5-980E-C607664BB2E7}"/>
              </a:ext>
            </a:extLst>
          </p:cNvPr>
          <p:cNvSpPr txBox="1"/>
          <p:nvPr/>
        </p:nvSpPr>
        <p:spPr>
          <a:xfrm>
            <a:off x="1098959" y="1027856"/>
            <a:ext cx="2473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Dr. Md. Rezaul Karim (2008)</a:t>
            </a:r>
          </a:p>
          <a:p>
            <a:r>
              <a:rPr lang="en-GB" dirty="0"/>
              <a:t>Professor, CSE, DU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E92BE8-199F-DB7E-B669-E8865905C566}"/>
              </a:ext>
            </a:extLst>
          </p:cNvPr>
          <p:cNvSpPr txBox="1"/>
          <p:nvPr/>
        </p:nvSpPr>
        <p:spPr>
          <a:xfrm>
            <a:off x="1101168" y="1489520"/>
            <a:ext cx="2473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Supervised by</a:t>
            </a:r>
          </a:p>
          <a:p>
            <a:r>
              <a:rPr lang="en-GB" dirty="0"/>
              <a:t>Dr. Md. </a:t>
            </a:r>
            <a:r>
              <a:rPr lang="en-GB" dirty="0" err="1"/>
              <a:t>Saidur</a:t>
            </a:r>
            <a:r>
              <a:rPr lang="en-GB" dirty="0"/>
              <a:t> Rahman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C4F7F-D88B-73E8-952B-800861AD58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7801" y="968004"/>
            <a:ext cx="1045146" cy="1219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F1652A-CC4B-E3EC-545D-23F4AF495BE0}"/>
              </a:ext>
            </a:extLst>
          </p:cNvPr>
          <p:cNvSpPr txBox="1"/>
          <p:nvPr/>
        </p:nvSpPr>
        <p:spPr>
          <a:xfrm>
            <a:off x="6091808" y="1027856"/>
            <a:ext cx="301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Dr. Mohammad Shafiul Alam (2013)</a:t>
            </a:r>
          </a:p>
          <a:p>
            <a:r>
              <a:rPr lang="en-GB" dirty="0"/>
              <a:t>Professor, CSE, AUST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34B8A-D990-CC67-785F-7BCF710FAD7D}"/>
              </a:ext>
            </a:extLst>
          </p:cNvPr>
          <p:cNvSpPr txBox="1"/>
          <p:nvPr/>
        </p:nvSpPr>
        <p:spPr>
          <a:xfrm>
            <a:off x="6094017" y="1489520"/>
            <a:ext cx="2473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Supervised by</a:t>
            </a:r>
          </a:p>
          <a:p>
            <a:r>
              <a:rPr lang="en-GB" dirty="0"/>
              <a:t>Dr. Md. </a:t>
            </a:r>
            <a:r>
              <a:rPr lang="en-GB" dirty="0" err="1"/>
              <a:t>Monirul</a:t>
            </a:r>
            <a:r>
              <a:rPr lang="en-GB" dirty="0"/>
              <a:t> Islam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1448EF-9EBD-2ECF-53EE-F96560327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36" y="2363793"/>
            <a:ext cx="952500" cy="952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DB5FAC-B721-7A9C-2546-492C891AF901}"/>
              </a:ext>
            </a:extLst>
          </p:cNvPr>
          <p:cNvSpPr txBox="1"/>
          <p:nvPr/>
        </p:nvSpPr>
        <p:spPr>
          <a:xfrm>
            <a:off x="1108746" y="2262437"/>
            <a:ext cx="33122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Dr. Md. Iqbal Hossain (2015)</a:t>
            </a:r>
          </a:p>
          <a:p>
            <a:r>
              <a:rPr lang="en-GB" dirty="0"/>
              <a:t>Artificial Intelligence Specialist</a:t>
            </a:r>
          </a:p>
          <a:p>
            <a:r>
              <a:rPr lang="en-GB" dirty="0"/>
              <a:t>U.S. Department of the Treasury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DDCBF4-9955-8869-AB4A-5D9471792888}"/>
              </a:ext>
            </a:extLst>
          </p:cNvPr>
          <p:cNvSpPr txBox="1"/>
          <p:nvPr/>
        </p:nvSpPr>
        <p:spPr>
          <a:xfrm>
            <a:off x="1110955" y="2866714"/>
            <a:ext cx="2473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Supervised by</a:t>
            </a:r>
          </a:p>
          <a:p>
            <a:r>
              <a:rPr lang="en-GB" dirty="0"/>
              <a:t>Dr. Md. </a:t>
            </a:r>
            <a:r>
              <a:rPr lang="en-GB" dirty="0" err="1"/>
              <a:t>Saidur</a:t>
            </a:r>
            <a:r>
              <a:rPr lang="en-GB" dirty="0"/>
              <a:t> Rahman</a:t>
            </a:r>
          </a:p>
        </p:txBody>
      </p:sp>
      <p:pic>
        <p:nvPicPr>
          <p:cNvPr id="13" name="Picture 12" descr="Dr. A. H. M. Kamal">
            <a:extLst>
              <a:ext uri="{FF2B5EF4-FFF2-40B4-BE49-F238E27FC236}">
                <a16:creationId xmlns:a16="http://schemas.microsoft.com/office/drawing/2014/main" id="{16445964-9D6D-71F4-87F9-58616383F3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2221" y="2301856"/>
            <a:ext cx="1057764" cy="12395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313855-B29F-8461-83EB-E30C5F45941D}"/>
              </a:ext>
            </a:extLst>
          </p:cNvPr>
          <p:cNvSpPr txBox="1"/>
          <p:nvPr/>
        </p:nvSpPr>
        <p:spPr>
          <a:xfrm>
            <a:off x="6093206" y="2270826"/>
            <a:ext cx="3018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Dr. A H M Kamal (2017)</a:t>
            </a:r>
          </a:p>
          <a:p>
            <a:r>
              <a:rPr lang="en-GB" dirty="0"/>
              <a:t>Professor, CSE &amp;</a:t>
            </a:r>
          </a:p>
          <a:p>
            <a:r>
              <a:rPr lang="en-GB" dirty="0"/>
              <a:t>Dean, Faculty of Science &amp; </a:t>
            </a:r>
            <a:r>
              <a:rPr lang="en-GB" dirty="0" err="1"/>
              <a:t>Engg</a:t>
            </a:r>
            <a:r>
              <a:rPr lang="en-GB" dirty="0"/>
              <a:t>.</a:t>
            </a:r>
          </a:p>
          <a:p>
            <a:r>
              <a:rPr lang="en-GB" dirty="0"/>
              <a:t>JKKNIU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23D398-8104-F9CD-F672-E5D4FF807062}"/>
              </a:ext>
            </a:extLst>
          </p:cNvPr>
          <p:cNvSpPr txBox="1"/>
          <p:nvPr/>
        </p:nvSpPr>
        <p:spPr>
          <a:xfrm>
            <a:off x="6095414" y="3101606"/>
            <a:ext cx="2949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Supervised by</a:t>
            </a:r>
          </a:p>
          <a:p>
            <a:r>
              <a:rPr lang="en-GB" dirty="0"/>
              <a:t>Dr. Mohammad </a:t>
            </a:r>
            <a:r>
              <a:rPr lang="en-GB" dirty="0" err="1"/>
              <a:t>Mahfuzul</a:t>
            </a:r>
            <a:r>
              <a:rPr lang="en-GB" dirty="0"/>
              <a:t> Islam</a:t>
            </a:r>
          </a:p>
        </p:txBody>
      </p:sp>
      <p:pic>
        <p:nvPicPr>
          <p:cNvPr id="16" name="Picture 15" descr="Md. Saddam Hossain Mukta - UIU - Department of CSE">
            <a:extLst>
              <a:ext uri="{FF2B5EF4-FFF2-40B4-BE49-F238E27FC236}">
                <a16:creationId xmlns:a16="http://schemas.microsoft.com/office/drawing/2014/main" id="{77883ED6-2814-A77C-8762-91102B3B06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35" y="3453367"/>
            <a:ext cx="952501" cy="12329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97065D-FD24-D573-9FBB-1AF85C5C7B16}"/>
              </a:ext>
            </a:extLst>
          </p:cNvPr>
          <p:cNvSpPr txBox="1"/>
          <p:nvPr/>
        </p:nvSpPr>
        <p:spPr>
          <a:xfrm>
            <a:off x="1118533" y="3471851"/>
            <a:ext cx="33122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Dr. Md. Saddam Hossain Mukta (2018)</a:t>
            </a:r>
          </a:p>
          <a:p>
            <a:r>
              <a:rPr lang="en-GB" dirty="0"/>
              <a:t>Post-doctoral Researcher</a:t>
            </a:r>
          </a:p>
          <a:p>
            <a:r>
              <a:rPr lang="en-GB" dirty="0"/>
              <a:t>LUT University, Finland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1851B0-1161-8197-B0FC-BE92CC514C4E}"/>
              </a:ext>
            </a:extLst>
          </p:cNvPr>
          <p:cNvSpPr txBox="1"/>
          <p:nvPr/>
        </p:nvSpPr>
        <p:spPr>
          <a:xfrm>
            <a:off x="1120741" y="4134851"/>
            <a:ext cx="2830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Supervised by</a:t>
            </a:r>
          </a:p>
          <a:p>
            <a:r>
              <a:rPr lang="en-GB" dirty="0"/>
              <a:t>Dr. Dr. Mohammed </a:t>
            </a:r>
            <a:r>
              <a:rPr lang="en-GB" dirty="0" err="1"/>
              <a:t>Eunus</a:t>
            </a:r>
            <a:r>
              <a:rPr lang="en-GB" dirty="0"/>
              <a:t> Ali</a:t>
            </a:r>
          </a:p>
        </p:txBody>
      </p:sp>
      <p:pic>
        <p:nvPicPr>
          <p:cNvPr id="19" name="Picture 18" descr="Dr. Shaheena Sultana - Notre Dame University Bangladesh">
            <a:extLst>
              <a:ext uri="{FF2B5EF4-FFF2-40B4-BE49-F238E27FC236}">
                <a16:creationId xmlns:a16="http://schemas.microsoft.com/office/drawing/2014/main" id="{E2903450-D550-B6B4-2C59-8A6FA24FDD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6073" y="3673065"/>
            <a:ext cx="1096473" cy="10208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0B21B3-E8F8-435A-EF5F-C99AB4E0B9FC}"/>
              </a:ext>
            </a:extLst>
          </p:cNvPr>
          <p:cNvSpPr txBox="1"/>
          <p:nvPr/>
        </p:nvSpPr>
        <p:spPr>
          <a:xfrm>
            <a:off x="6186883" y="3564130"/>
            <a:ext cx="3018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Dr. Shaheena Sultana (2018)</a:t>
            </a:r>
          </a:p>
          <a:p>
            <a:r>
              <a:rPr lang="en-GB" dirty="0"/>
              <a:t>Professor, Dept. of CSE, NDUB</a:t>
            </a:r>
          </a:p>
          <a:p>
            <a:r>
              <a:rPr lang="en-GB" dirty="0"/>
              <a:t>Women IT Leadership Program Specialist, ICSETEP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775AA9-6CAC-FA6A-CE07-6C01BB8817A6}"/>
              </a:ext>
            </a:extLst>
          </p:cNvPr>
          <p:cNvSpPr txBox="1"/>
          <p:nvPr/>
        </p:nvSpPr>
        <p:spPr>
          <a:xfrm>
            <a:off x="6189091" y="4394910"/>
            <a:ext cx="2949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Supervised by</a:t>
            </a:r>
          </a:p>
          <a:p>
            <a:r>
              <a:rPr lang="en-GB" dirty="0"/>
              <a:t>Dr. Md. </a:t>
            </a:r>
            <a:r>
              <a:rPr lang="en-GB" dirty="0" err="1"/>
              <a:t>Saidur</a:t>
            </a:r>
            <a:r>
              <a:rPr lang="en-GB" dirty="0"/>
              <a:t> Rahman</a:t>
            </a:r>
          </a:p>
        </p:txBody>
      </p:sp>
    </p:spTree>
    <p:extLst>
      <p:ext uri="{BB962C8B-B14F-4D97-AF65-F5344CB8AC3E}">
        <p14:creationId xmlns:p14="http://schemas.microsoft.com/office/powerpoint/2010/main" val="3745296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>
          <a:extLst>
            <a:ext uri="{FF2B5EF4-FFF2-40B4-BE49-F238E27FC236}">
              <a16:creationId xmlns:a16="http://schemas.microsoft.com/office/drawing/2014/main" id="{61F6EA19-037D-531D-349A-A34BA86FC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0">
            <a:extLst>
              <a:ext uri="{FF2B5EF4-FFF2-40B4-BE49-F238E27FC236}">
                <a16:creationId xmlns:a16="http://schemas.microsoft.com/office/drawing/2014/main" id="{881E4867-76AF-0087-2B18-EA3B3089E772}"/>
              </a:ext>
            </a:extLst>
          </p:cNvPr>
          <p:cNvSpPr/>
          <p:nvPr/>
        </p:nvSpPr>
        <p:spPr>
          <a:xfrm>
            <a:off x="-8389" y="0"/>
            <a:ext cx="9144000" cy="916800"/>
          </a:xfrm>
          <a:prstGeom prst="rect">
            <a:avLst/>
          </a:prstGeom>
          <a:solidFill>
            <a:srgbClr val="7A010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88" name="Google Shape;388;p10">
            <a:extLst>
              <a:ext uri="{FF2B5EF4-FFF2-40B4-BE49-F238E27FC236}">
                <a16:creationId xmlns:a16="http://schemas.microsoft.com/office/drawing/2014/main" id="{C9694CFD-C3C6-D8B4-548F-6C5887861A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3661" y="148750"/>
            <a:ext cx="69360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chemeClr val="lt1"/>
                </a:solidFill>
              </a:rPr>
              <a:t>CSE BUET PhD Alumni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391" name="Google Shape;391;p10">
            <a:extLst>
              <a:ext uri="{FF2B5EF4-FFF2-40B4-BE49-F238E27FC236}">
                <a16:creationId xmlns:a16="http://schemas.microsoft.com/office/drawing/2014/main" id="{37D08C12-11CB-ABEC-8E85-EAE957659C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9761" y="-50"/>
            <a:ext cx="916800" cy="9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0">
            <a:extLst>
              <a:ext uri="{FF2B5EF4-FFF2-40B4-BE49-F238E27FC236}">
                <a16:creationId xmlns:a16="http://schemas.microsoft.com/office/drawing/2014/main" id="{1946EA47-C39A-90DA-2CEE-71204DA1861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661" y="97450"/>
            <a:ext cx="916800" cy="7218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FD86234-4488-91BD-B467-031191D7BC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090913"/>
              </p:ext>
            </p:extLst>
          </p:nvPr>
        </p:nvGraphicFramePr>
        <p:xfrm>
          <a:off x="332764" y="981057"/>
          <a:ext cx="8609900" cy="4003040"/>
        </p:xfrm>
        <a:graphic>
          <a:graphicData uri="http://schemas.openxmlformats.org/drawingml/2006/table">
            <a:tbl>
              <a:tblPr firstRow="1" bandRow="1">
                <a:tableStyleId>{EE9AFC14-F84A-4E96-BAD9-8E8EFCE51904}</a:tableStyleId>
              </a:tblPr>
              <a:tblGrid>
                <a:gridCol w="2032931">
                  <a:extLst>
                    <a:ext uri="{9D8B030D-6E8A-4147-A177-3AD203B41FA5}">
                      <a16:colId xmlns:a16="http://schemas.microsoft.com/office/drawing/2014/main" val="1037285973"/>
                    </a:ext>
                  </a:extLst>
                </a:gridCol>
                <a:gridCol w="604008">
                  <a:extLst>
                    <a:ext uri="{9D8B030D-6E8A-4147-A177-3AD203B41FA5}">
                      <a16:colId xmlns:a16="http://schemas.microsoft.com/office/drawing/2014/main" val="3089038168"/>
                    </a:ext>
                  </a:extLst>
                </a:gridCol>
                <a:gridCol w="2835479">
                  <a:extLst>
                    <a:ext uri="{9D8B030D-6E8A-4147-A177-3AD203B41FA5}">
                      <a16:colId xmlns:a16="http://schemas.microsoft.com/office/drawing/2014/main" val="4159775780"/>
                    </a:ext>
                  </a:extLst>
                </a:gridCol>
                <a:gridCol w="3137482">
                  <a:extLst>
                    <a:ext uri="{9D8B030D-6E8A-4147-A177-3AD203B41FA5}">
                      <a16:colId xmlns:a16="http://schemas.microsoft.com/office/drawing/2014/main" val="663605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Alumni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/>
                        <a:t>Pass.Year</a:t>
                      </a:r>
                      <a:endParaRPr lang="en-GB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Supervisor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Current Affiliation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755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Shahidul Islam Khan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Dr. Abu Sayed Md. </a:t>
                      </a:r>
                      <a:r>
                        <a:rPr lang="en-GB" dirty="0" err="1"/>
                        <a:t>Latiful</a:t>
                      </a:r>
                      <a:r>
                        <a:rPr lang="en-GB" dirty="0"/>
                        <a:t> Hoque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Professor and Head, CSE Presidency University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966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Md. </a:t>
                      </a:r>
                      <a:r>
                        <a:rPr lang="en-GB" dirty="0" err="1"/>
                        <a:t>Zahangir</a:t>
                      </a:r>
                      <a:r>
                        <a:rPr lang="en-GB" dirty="0"/>
                        <a:t> Alam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Dr. M. Sohel Rahman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Software Engineer (AI/ML), </a:t>
                      </a:r>
                      <a:r>
                        <a:rPr lang="en-GB" dirty="0" err="1"/>
                        <a:t>Tasacom</a:t>
                      </a:r>
                      <a:r>
                        <a:rPr lang="en-GB" dirty="0"/>
                        <a:t> Technologies Inc., USA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8905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Muhammad Ali Nayeem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Dr. M. Sohel Rahman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Assistant Professor, Computer Engineering, Qassim University, Saudi Arabia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404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Jannatun Noor Mukta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Dr. A.B.M. Alim Al Islam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Associate Professor, CSE &amp; Director, Data Science Program, UIU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847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Md. </a:t>
                      </a:r>
                      <a:r>
                        <a:rPr lang="en-GB" dirty="0" err="1"/>
                        <a:t>Manzurul</a:t>
                      </a:r>
                      <a:r>
                        <a:rPr lang="en-GB" dirty="0"/>
                        <a:t> Hasan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Dr. Md. </a:t>
                      </a:r>
                      <a:r>
                        <a:rPr lang="en-GB" dirty="0" err="1"/>
                        <a:t>Saidur</a:t>
                      </a:r>
                      <a:r>
                        <a:rPr lang="en-GB" dirty="0"/>
                        <a:t> Rahman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Associate Professor, CS, AIUB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0140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Md. Ruhul Amin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Dr. Md. </a:t>
                      </a:r>
                      <a:r>
                        <a:rPr lang="en-GB" dirty="0" err="1"/>
                        <a:t>Shohrab</a:t>
                      </a:r>
                      <a:r>
                        <a:rPr lang="en-GB" dirty="0"/>
                        <a:t> Hossain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Associate Professor, CSE, Southeast University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902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Joydeb</a:t>
                      </a:r>
                      <a:r>
                        <a:rPr lang="en-GB" dirty="0"/>
                        <a:t> Kumar Sana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Dr. Mohammad Saifur Rahman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Senior System Analyst, IICT, BUET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862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387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>
          <a:extLst>
            <a:ext uri="{FF2B5EF4-FFF2-40B4-BE49-F238E27FC236}">
              <a16:creationId xmlns:a16="http://schemas.microsoft.com/office/drawing/2014/main" id="{C4506F23-2311-B56F-2DCD-59915FDA2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0">
            <a:extLst>
              <a:ext uri="{FF2B5EF4-FFF2-40B4-BE49-F238E27FC236}">
                <a16:creationId xmlns:a16="http://schemas.microsoft.com/office/drawing/2014/main" id="{FF16E9F9-C980-6830-EB4F-58B005A5B153}"/>
              </a:ext>
            </a:extLst>
          </p:cNvPr>
          <p:cNvSpPr/>
          <p:nvPr/>
        </p:nvSpPr>
        <p:spPr>
          <a:xfrm>
            <a:off x="0" y="0"/>
            <a:ext cx="9144000" cy="916800"/>
          </a:xfrm>
          <a:prstGeom prst="rect">
            <a:avLst/>
          </a:prstGeom>
          <a:solidFill>
            <a:srgbClr val="7A010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88" name="Google Shape;388;p10">
            <a:extLst>
              <a:ext uri="{FF2B5EF4-FFF2-40B4-BE49-F238E27FC236}">
                <a16:creationId xmlns:a16="http://schemas.microsoft.com/office/drawing/2014/main" id="{8F284669-050B-FA16-26B9-BCD19F2B33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2050" y="148750"/>
            <a:ext cx="69360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chemeClr val="lt1"/>
                </a:solidFill>
              </a:rPr>
              <a:t>CSE BUET </a:t>
            </a:r>
            <a:r>
              <a:rPr lang="en-US" sz="2400" dirty="0">
                <a:solidFill>
                  <a:schemeClr val="lt1"/>
                </a:solidFill>
              </a:rPr>
              <a:t>(PhD Alumni + Faculty Member)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90" name="Google Shape;390;p10">
            <a:extLst>
              <a:ext uri="{FF2B5EF4-FFF2-40B4-BE49-F238E27FC236}">
                <a16:creationId xmlns:a16="http://schemas.microsoft.com/office/drawing/2014/main" id="{BBEBE71A-73B8-1286-79C6-8E51B9547BB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35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391" name="Google Shape;391;p10">
            <a:extLst>
              <a:ext uri="{FF2B5EF4-FFF2-40B4-BE49-F238E27FC236}">
                <a16:creationId xmlns:a16="http://schemas.microsoft.com/office/drawing/2014/main" id="{A8024B3F-EECE-7796-237F-51095B97A9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150" y="-50"/>
            <a:ext cx="916800" cy="9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0">
            <a:extLst>
              <a:ext uri="{FF2B5EF4-FFF2-40B4-BE49-F238E27FC236}">
                <a16:creationId xmlns:a16="http://schemas.microsoft.com/office/drawing/2014/main" id="{39310943-CEEB-FA7C-6B64-BE2F7CE3F8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50" y="97450"/>
            <a:ext cx="916800" cy="7218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670CEE-31DD-5533-32CF-1AA8E6AB4C27}"/>
              </a:ext>
            </a:extLst>
          </p:cNvPr>
          <p:cNvSpPr txBox="1"/>
          <p:nvPr/>
        </p:nvSpPr>
        <p:spPr>
          <a:xfrm>
            <a:off x="1098959" y="1027856"/>
            <a:ext cx="2473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Dr. M Saifur Rahman (2018)</a:t>
            </a:r>
          </a:p>
          <a:p>
            <a:r>
              <a:rPr lang="en-GB" dirty="0"/>
              <a:t>Professor, CSE, BUET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96E762-4BF2-6F38-B6C6-9284611E1C6A}"/>
              </a:ext>
            </a:extLst>
          </p:cNvPr>
          <p:cNvSpPr txBox="1"/>
          <p:nvPr/>
        </p:nvSpPr>
        <p:spPr>
          <a:xfrm>
            <a:off x="1101168" y="1489520"/>
            <a:ext cx="2473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Supervised by</a:t>
            </a:r>
          </a:p>
          <a:p>
            <a:r>
              <a:rPr lang="en-GB" dirty="0"/>
              <a:t>Dr. M </a:t>
            </a:r>
            <a:r>
              <a:rPr lang="en-GB" dirty="0" err="1"/>
              <a:t>Kaykobad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0415F2-2CB4-B9BF-34DA-000887B32DB3}"/>
              </a:ext>
            </a:extLst>
          </p:cNvPr>
          <p:cNvSpPr txBox="1"/>
          <p:nvPr/>
        </p:nvSpPr>
        <p:spPr>
          <a:xfrm>
            <a:off x="6091808" y="1027856"/>
            <a:ext cx="301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Dr. Novia </a:t>
            </a:r>
            <a:r>
              <a:rPr lang="en-GB" dirty="0" err="1"/>
              <a:t>Nurain</a:t>
            </a:r>
            <a:r>
              <a:rPr lang="en-GB" dirty="0"/>
              <a:t> (2019)</a:t>
            </a:r>
          </a:p>
          <a:p>
            <a:r>
              <a:rPr lang="en-GB" dirty="0"/>
              <a:t>Assistant Professor, CSE, BUET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5D365D-47BE-12B4-CC70-18465365847C}"/>
              </a:ext>
            </a:extLst>
          </p:cNvPr>
          <p:cNvSpPr txBox="1"/>
          <p:nvPr/>
        </p:nvSpPr>
        <p:spPr>
          <a:xfrm>
            <a:off x="6094017" y="1489520"/>
            <a:ext cx="2473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Supervised by</a:t>
            </a:r>
          </a:p>
          <a:p>
            <a:r>
              <a:rPr lang="en-GB" dirty="0"/>
              <a:t>Dr. A.B.M. Alim Al Islam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A3A80C-DADB-2498-82A3-53EFD0C11BC2}"/>
              </a:ext>
            </a:extLst>
          </p:cNvPr>
          <p:cNvSpPr txBox="1"/>
          <p:nvPr/>
        </p:nvSpPr>
        <p:spPr>
          <a:xfrm>
            <a:off x="1108746" y="2262437"/>
            <a:ext cx="3312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Dr. Tanveer Awal (2023)</a:t>
            </a:r>
          </a:p>
          <a:p>
            <a:r>
              <a:rPr lang="en-GB" dirty="0"/>
              <a:t>Assistant Professor, CSE, BUET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67A668-AF64-A42B-F489-B61B0570C6BE}"/>
              </a:ext>
            </a:extLst>
          </p:cNvPr>
          <p:cNvSpPr txBox="1"/>
          <p:nvPr/>
        </p:nvSpPr>
        <p:spPr>
          <a:xfrm>
            <a:off x="1110955" y="2866714"/>
            <a:ext cx="2473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Supervised by</a:t>
            </a:r>
          </a:p>
          <a:p>
            <a:r>
              <a:rPr lang="en-GB" dirty="0"/>
              <a:t>Dr. A.B.M. Alim Al Islam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2D06A6-0A64-92E2-E836-038CC6610C5B}"/>
              </a:ext>
            </a:extLst>
          </p:cNvPr>
          <p:cNvSpPr txBox="1"/>
          <p:nvPr/>
        </p:nvSpPr>
        <p:spPr>
          <a:xfrm>
            <a:off x="6093206" y="2270826"/>
            <a:ext cx="30186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Dr. Md. </a:t>
            </a:r>
            <a:r>
              <a:rPr lang="en-GB" dirty="0" err="1"/>
              <a:t>Shariful</a:t>
            </a:r>
            <a:r>
              <a:rPr lang="en-GB" dirty="0"/>
              <a:t> Islam Bhuyan (2026)</a:t>
            </a:r>
          </a:p>
          <a:p>
            <a:r>
              <a:rPr lang="en-GB" dirty="0"/>
              <a:t>Associate Professor, CSE, BUET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188C30-BF3D-7475-B1F9-888CDD1557A0}"/>
              </a:ext>
            </a:extLst>
          </p:cNvPr>
          <p:cNvSpPr txBox="1"/>
          <p:nvPr/>
        </p:nvSpPr>
        <p:spPr>
          <a:xfrm>
            <a:off x="6095414" y="3101606"/>
            <a:ext cx="2949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Supervised by</a:t>
            </a:r>
          </a:p>
          <a:p>
            <a:r>
              <a:rPr lang="en-GB" dirty="0"/>
              <a:t>Dr. Mohammad Saifur Rahman</a:t>
            </a:r>
          </a:p>
        </p:txBody>
      </p:sp>
      <p:pic>
        <p:nvPicPr>
          <p:cNvPr id="2" name="Picture 1" descr="Dr. Tanveer Awal">
            <a:extLst>
              <a:ext uri="{FF2B5EF4-FFF2-40B4-BE49-F238E27FC236}">
                <a16:creationId xmlns:a16="http://schemas.microsoft.com/office/drawing/2014/main" id="{34488B37-8007-BA1E-518F-5A1E7ED08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61" y="2208099"/>
            <a:ext cx="951145" cy="1203913"/>
          </a:xfrm>
          <a:prstGeom prst="rect">
            <a:avLst/>
          </a:prstGeom>
        </p:spPr>
      </p:pic>
      <p:pic>
        <p:nvPicPr>
          <p:cNvPr id="16" name="Picture 15" descr="Dr. Mohammad Saifur Rahman">
            <a:extLst>
              <a:ext uri="{FF2B5EF4-FFF2-40B4-BE49-F238E27FC236}">
                <a16:creationId xmlns:a16="http://schemas.microsoft.com/office/drawing/2014/main" id="{769C7AE3-8C57-A845-516C-C79E3A7AE5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36" y="1011078"/>
            <a:ext cx="952499" cy="11133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2C71DE-E133-FA21-DEDA-704851B7B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9304" y="1051203"/>
            <a:ext cx="1267002" cy="1066949"/>
          </a:xfrm>
          <a:prstGeom prst="rect">
            <a:avLst/>
          </a:prstGeom>
        </p:spPr>
      </p:pic>
      <p:pic>
        <p:nvPicPr>
          <p:cNvPr id="21" name="Picture 20" descr="Md. Shariful Islam Bhuyan - | Associate Professor @ Bangladesh University  of Engineering and Technology | AI in Education, Healthcare, Finance  LinkedIn">
            <a:extLst>
              <a:ext uri="{FF2B5EF4-FFF2-40B4-BE49-F238E27FC236}">
                <a16:creationId xmlns:a16="http://schemas.microsoft.com/office/drawing/2014/main" id="{1F846331-C497-2F49-E007-8081729CC7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1494" y="2351071"/>
            <a:ext cx="1138150" cy="11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74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>
          <a:extLst>
            <a:ext uri="{FF2B5EF4-FFF2-40B4-BE49-F238E27FC236}">
              <a16:creationId xmlns:a16="http://schemas.microsoft.com/office/drawing/2014/main" id="{287C533B-FA5F-1A51-21A9-7DB7EDCB4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0">
            <a:extLst>
              <a:ext uri="{FF2B5EF4-FFF2-40B4-BE49-F238E27FC236}">
                <a16:creationId xmlns:a16="http://schemas.microsoft.com/office/drawing/2014/main" id="{625E344A-678E-47F7-EE8C-5BE36C08E3D9}"/>
              </a:ext>
            </a:extLst>
          </p:cNvPr>
          <p:cNvSpPr/>
          <p:nvPr/>
        </p:nvSpPr>
        <p:spPr>
          <a:xfrm>
            <a:off x="0" y="0"/>
            <a:ext cx="9144000" cy="916800"/>
          </a:xfrm>
          <a:prstGeom prst="rect">
            <a:avLst/>
          </a:prstGeom>
          <a:solidFill>
            <a:srgbClr val="7A010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88" name="Google Shape;388;p10">
            <a:extLst>
              <a:ext uri="{FF2B5EF4-FFF2-40B4-BE49-F238E27FC236}">
                <a16:creationId xmlns:a16="http://schemas.microsoft.com/office/drawing/2014/main" id="{DC5B6A06-80E5-69DE-484A-7D9427F0BB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2050" y="148750"/>
            <a:ext cx="69360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chemeClr val="lt1"/>
                </a:solidFill>
              </a:rPr>
              <a:t>CSE BUET </a:t>
            </a:r>
            <a:r>
              <a:rPr lang="en-US" sz="2400" dirty="0">
                <a:solidFill>
                  <a:schemeClr val="lt1"/>
                </a:solidFill>
              </a:rPr>
              <a:t>(PhD Alumni + Faculty Member)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90" name="Google Shape;390;p10">
            <a:extLst>
              <a:ext uri="{FF2B5EF4-FFF2-40B4-BE49-F238E27FC236}">
                <a16:creationId xmlns:a16="http://schemas.microsoft.com/office/drawing/2014/main" id="{D1BFFE47-6DC0-79C0-008F-2627A601A00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35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391" name="Google Shape;391;p10">
            <a:extLst>
              <a:ext uri="{FF2B5EF4-FFF2-40B4-BE49-F238E27FC236}">
                <a16:creationId xmlns:a16="http://schemas.microsoft.com/office/drawing/2014/main" id="{A9C7470D-C191-3FC0-6B43-DE08CFE355E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150" y="-50"/>
            <a:ext cx="916800" cy="9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0">
            <a:extLst>
              <a:ext uri="{FF2B5EF4-FFF2-40B4-BE49-F238E27FC236}">
                <a16:creationId xmlns:a16="http://schemas.microsoft.com/office/drawing/2014/main" id="{4CEC3E22-5B1C-5A7E-A7C1-343F9F7DD6D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50" y="97450"/>
            <a:ext cx="916800" cy="7218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CA5E1C-DCCE-3BC2-51CA-89064CAF10E1}"/>
              </a:ext>
            </a:extLst>
          </p:cNvPr>
          <p:cNvSpPr txBox="1"/>
          <p:nvPr/>
        </p:nvSpPr>
        <p:spPr>
          <a:xfrm>
            <a:off x="1098959" y="1027856"/>
            <a:ext cx="2473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Dr. M Saifur Rahman (2018)</a:t>
            </a:r>
          </a:p>
          <a:p>
            <a:r>
              <a:rPr lang="en-GB" dirty="0"/>
              <a:t>Professor, CSE, BUET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8D24CF-E036-92B6-C9A2-68727BACB6EC}"/>
              </a:ext>
            </a:extLst>
          </p:cNvPr>
          <p:cNvSpPr txBox="1"/>
          <p:nvPr/>
        </p:nvSpPr>
        <p:spPr>
          <a:xfrm>
            <a:off x="1101168" y="1489520"/>
            <a:ext cx="2473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Supervised by</a:t>
            </a:r>
          </a:p>
          <a:p>
            <a:r>
              <a:rPr lang="en-GB" dirty="0"/>
              <a:t>Dr. M </a:t>
            </a:r>
            <a:r>
              <a:rPr lang="en-GB" dirty="0" err="1"/>
              <a:t>Kaykobad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32B9ED-6FF5-93FA-E8DB-C06A56B98867}"/>
              </a:ext>
            </a:extLst>
          </p:cNvPr>
          <p:cNvSpPr txBox="1"/>
          <p:nvPr/>
        </p:nvSpPr>
        <p:spPr>
          <a:xfrm>
            <a:off x="6091808" y="1027856"/>
            <a:ext cx="301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Dr. Novia </a:t>
            </a:r>
            <a:r>
              <a:rPr lang="en-GB" dirty="0" err="1"/>
              <a:t>Nurain</a:t>
            </a:r>
            <a:r>
              <a:rPr lang="en-GB" dirty="0"/>
              <a:t> (2019)</a:t>
            </a:r>
          </a:p>
          <a:p>
            <a:r>
              <a:rPr lang="en-GB" dirty="0"/>
              <a:t>Assistant Professor, CSE, BUET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65D303-CA74-40EE-67D3-0FA037249647}"/>
              </a:ext>
            </a:extLst>
          </p:cNvPr>
          <p:cNvSpPr txBox="1"/>
          <p:nvPr/>
        </p:nvSpPr>
        <p:spPr>
          <a:xfrm>
            <a:off x="6094017" y="1489520"/>
            <a:ext cx="2473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Supervised by</a:t>
            </a:r>
          </a:p>
          <a:p>
            <a:r>
              <a:rPr lang="en-GB" dirty="0"/>
              <a:t>Dr. A.B.M. Alim Al Islam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117A4E-0A5A-F56C-B965-6B0EC22F3B11}"/>
              </a:ext>
            </a:extLst>
          </p:cNvPr>
          <p:cNvSpPr txBox="1"/>
          <p:nvPr/>
        </p:nvSpPr>
        <p:spPr>
          <a:xfrm>
            <a:off x="1108746" y="2262437"/>
            <a:ext cx="3312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Dr. Tanveer Awal (2023)</a:t>
            </a:r>
          </a:p>
          <a:p>
            <a:r>
              <a:rPr lang="en-GB" dirty="0"/>
              <a:t>Assistant Professor, CSE, BUET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2FBBA4-FA98-75BD-9647-F9E90AB824FD}"/>
              </a:ext>
            </a:extLst>
          </p:cNvPr>
          <p:cNvSpPr txBox="1"/>
          <p:nvPr/>
        </p:nvSpPr>
        <p:spPr>
          <a:xfrm>
            <a:off x="1110955" y="2866714"/>
            <a:ext cx="2473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Supervised by</a:t>
            </a:r>
          </a:p>
          <a:p>
            <a:r>
              <a:rPr lang="en-GB" dirty="0"/>
              <a:t>Dr. A.B.M. Alim Al Islam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233E50-4B43-9D30-46C6-8D9982A8EB6F}"/>
              </a:ext>
            </a:extLst>
          </p:cNvPr>
          <p:cNvSpPr txBox="1"/>
          <p:nvPr/>
        </p:nvSpPr>
        <p:spPr>
          <a:xfrm>
            <a:off x="6093206" y="2270826"/>
            <a:ext cx="30186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Dr. Md. </a:t>
            </a:r>
            <a:r>
              <a:rPr lang="en-GB" dirty="0" err="1"/>
              <a:t>Shariful</a:t>
            </a:r>
            <a:r>
              <a:rPr lang="en-GB" dirty="0"/>
              <a:t> Islam Bhuyan (2026)</a:t>
            </a:r>
          </a:p>
          <a:p>
            <a:r>
              <a:rPr lang="en-GB" dirty="0"/>
              <a:t>Associate Professor, CSE, BUET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3B1F91-350F-66DC-36F2-448A9B8E6DB4}"/>
              </a:ext>
            </a:extLst>
          </p:cNvPr>
          <p:cNvSpPr txBox="1"/>
          <p:nvPr/>
        </p:nvSpPr>
        <p:spPr>
          <a:xfrm>
            <a:off x="6095414" y="3101606"/>
            <a:ext cx="2949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Supervised by</a:t>
            </a:r>
          </a:p>
          <a:p>
            <a:r>
              <a:rPr lang="en-GB" dirty="0"/>
              <a:t>Dr. Mohammad Saifur Rahman</a:t>
            </a:r>
          </a:p>
        </p:txBody>
      </p:sp>
      <p:pic>
        <p:nvPicPr>
          <p:cNvPr id="2" name="Picture 1" descr="Dr. Tanveer Awal">
            <a:extLst>
              <a:ext uri="{FF2B5EF4-FFF2-40B4-BE49-F238E27FC236}">
                <a16:creationId xmlns:a16="http://schemas.microsoft.com/office/drawing/2014/main" id="{84C9906F-1C45-8CD4-AB2C-5EB4BC3D2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61" y="2208099"/>
            <a:ext cx="951145" cy="1203913"/>
          </a:xfrm>
          <a:prstGeom prst="rect">
            <a:avLst/>
          </a:prstGeom>
        </p:spPr>
      </p:pic>
      <p:pic>
        <p:nvPicPr>
          <p:cNvPr id="16" name="Picture 15" descr="Dr. Mohammad Saifur Rahman">
            <a:extLst>
              <a:ext uri="{FF2B5EF4-FFF2-40B4-BE49-F238E27FC236}">
                <a16:creationId xmlns:a16="http://schemas.microsoft.com/office/drawing/2014/main" id="{D1396B8C-B951-BE8A-B25E-7A6B32B4D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36" y="1011078"/>
            <a:ext cx="952499" cy="11133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2556CC-977C-D6D3-99DE-A60A4A01CE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9304" y="1051203"/>
            <a:ext cx="1267002" cy="1066949"/>
          </a:xfrm>
          <a:prstGeom prst="rect">
            <a:avLst/>
          </a:prstGeom>
        </p:spPr>
      </p:pic>
      <p:pic>
        <p:nvPicPr>
          <p:cNvPr id="21" name="Picture 20" descr="Md. Shariful Islam Bhuyan - | Associate Professor @ Bangladesh University  of Engineering and Technology | AI in Education, Healthcare, Finance  LinkedIn">
            <a:extLst>
              <a:ext uri="{FF2B5EF4-FFF2-40B4-BE49-F238E27FC236}">
                <a16:creationId xmlns:a16="http://schemas.microsoft.com/office/drawing/2014/main" id="{150102E5-E95C-1773-B3CE-75477A4E28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1494" y="2351071"/>
            <a:ext cx="1138150" cy="1138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0A15FA-BFFD-BB6D-24FD-390D29F9FB25}"/>
              </a:ext>
            </a:extLst>
          </p:cNvPr>
          <p:cNvSpPr txBox="1"/>
          <p:nvPr/>
        </p:nvSpPr>
        <p:spPr>
          <a:xfrm>
            <a:off x="746620" y="3934437"/>
            <a:ext cx="7055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Feel free to reach out to us for any discussions along your journey.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3035074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7"/>
          <p:cNvSpPr/>
          <p:nvPr/>
        </p:nvSpPr>
        <p:spPr>
          <a:xfrm>
            <a:off x="0" y="0"/>
            <a:ext cx="9144000" cy="916800"/>
          </a:xfrm>
          <a:prstGeom prst="rect">
            <a:avLst/>
          </a:prstGeom>
          <a:solidFill>
            <a:srgbClr val="7A010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72" name="Google Shape;572;p17"/>
          <p:cNvSpPr txBox="1">
            <a:spLocks noGrp="1"/>
          </p:cNvSpPr>
          <p:nvPr>
            <p:ph type="title"/>
          </p:nvPr>
        </p:nvSpPr>
        <p:spPr>
          <a:xfrm>
            <a:off x="1192050" y="148750"/>
            <a:ext cx="67599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73" name="Google Shape;573;p17"/>
          <p:cNvSpPr txBox="1">
            <a:spLocks noGrp="1"/>
          </p:cNvSpPr>
          <p:nvPr>
            <p:ph type="body" idx="1"/>
          </p:nvPr>
        </p:nvSpPr>
        <p:spPr>
          <a:xfrm>
            <a:off x="274650" y="1708600"/>
            <a:ext cx="8647200" cy="28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725"/>
              </a:spcBef>
              <a:spcAft>
                <a:spcPts val="0"/>
              </a:spcAft>
              <a:buSzPts val="1800"/>
              <a:buNone/>
            </a:pPr>
            <a:r>
              <a:rPr lang="en-US" sz="6400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Thank You!</a:t>
            </a:r>
            <a:endParaRPr sz="6400" b="1"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74" name="Google Shape;574;p17"/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35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575" name="Google Shape;57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150" y="-50"/>
            <a:ext cx="916800" cy="9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50" y="97450"/>
            <a:ext cx="916800" cy="7218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"/>
          <p:cNvSpPr txBox="1">
            <a:spLocks noGrp="1"/>
          </p:cNvSpPr>
          <p:nvPr>
            <p:ph type="body" idx="1"/>
          </p:nvPr>
        </p:nvSpPr>
        <p:spPr>
          <a:xfrm>
            <a:off x="99050" y="1032275"/>
            <a:ext cx="8994000" cy="38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746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aleway"/>
              <a:buChar char="●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The first department of its kind in Bangladesh</a:t>
            </a: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619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Raleway"/>
              <a:buChar char="○"/>
            </a:pPr>
            <a:r>
              <a:rPr lang="en-US" sz="21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48 faculty members, including 16 professors</a:t>
            </a:r>
          </a:p>
          <a:p>
            <a:pPr marL="457200" lvl="0" indent="-3746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aleway"/>
              <a:buChar char="●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Degrees offered</a:t>
            </a: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619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Raleway"/>
              <a:buChar char="○"/>
            </a:pPr>
            <a:r>
              <a:rPr lang="en-US" sz="21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Ph.D.; M.Sc. </a:t>
            </a:r>
            <a:r>
              <a:rPr lang="en-US" sz="21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Engg</a:t>
            </a:r>
            <a:r>
              <a:rPr lang="en-US" sz="21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.; M. </a:t>
            </a:r>
            <a:r>
              <a:rPr lang="en-US" sz="21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Engg</a:t>
            </a:r>
            <a:r>
              <a:rPr lang="en-US" sz="21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.; M.Sc.; B.Sc. </a:t>
            </a:r>
            <a:r>
              <a:rPr lang="en-US" sz="21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Engg</a:t>
            </a:r>
            <a:r>
              <a:rPr lang="en-US" sz="21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21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74650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aleway"/>
              <a:buChar char="●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International conferences</a:t>
            </a: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619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Raleway"/>
              <a:buChar char="○"/>
            </a:pPr>
            <a:r>
              <a:rPr lang="en-US" sz="21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WALCOM (Proceedings - LNCS, Springer, 18 years)</a:t>
            </a:r>
            <a:endParaRPr sz="21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619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Raleway"/>
              <a:buChar char="○"/>
            </a:pPr>
            <a:r>
              <a:rPr lang="en-US" sz="21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NSysS</a:t>
            </a:r>
            <a:r>
              <a:rPr lang="en-US" sz="21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(Proceedings - ACM ICPS, 12 years)</a:t>
            </a:r>
            <a:endParaRPr sz="21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30000"/>
              </a:lnSpc>
              <a:spcBef>
                <a:spcPts val="725"/>
              </a:spcBef>
              <a:spcAft>
                <a:spcPts val="0"/>
              </a:spcAft>
              <a:buSzPts val="1800"/>
              <a:buNone/>
            </a:pPr>
            <a:endParaRPr sz="1200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73" name="Google Shape;27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0025" y="2863500"/>
            <a:ext cx="1286125" cy="128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"/>
          <p:cNvSpPr/>
          <p:nvPr/>
        </p:nvSpPr>
        <p:spPr>
          <a:xfrm>
            <a:off x="0" y="0"/>
            <a:ext cx="9144000" cy="916800"/>
          </a:xfrm>
          <a:prstGeom prst="rect">
            <a:avLst/>
          </a:prstGeom>
          <a:solidFill>
            <a:srgbClr val="7A010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75" name="Google Shape;275;p3"/>
          <p:cNvSpPr txBox="1">
            <a:spLocks noGrp="1"/>
          </p:cNvSpPr>
          <p:nvPr>
            <p:ph type="title"/>
          </p:nvPr>
        </p:nvSpPr>
        <p:spPr>
          <a:xfrm>
            <a:off x="1192050" y="148750"/>
            <a:ext cx="67599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chemeClr val="lt1"/>
                </a:solidFill>
              </a:rPr>
              <a:t>Department of CSE, BUET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76" name="Google Shape;276;p3"/>
          <p:cNvSpPr txBox="1">
            <a:spLocks noGrp="1"/>
          </p:cNvSpPr>
          <p:nvPr>
            <p:ph type="sldNum" idx="12"/>
          </p:nvPr>
        </p:nvSpPr>
        <p:spPr>
          <a:xfrm>
            <a:off x="7240500" y="4801800"/>
            <a:ext cx="19035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277" name="Google Shape;27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8150" y="-50"/>
            <a:ext cx="916800" cy="9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050" y="97450"/>
            <a:ext cx="916800" cy="7218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79" name="Google Shape;279;p3"/>
          <p:cNvPicPr preferRelativeResize="0"/>
          <p:nvPr/>
        </p:nvPicPr>
        <p:blipFill rotWithShape="1">
          <a:blip r:embed="rId6">
            <a:alphaModFix/>
          </a:blip>
          <a:srcRect l="31909" t="357" r="32344" b="10051"/>
          <a:stretch/>
        </p:blipFill>
        <p:spPr>
          <a:xfrm>
            <a:off x="7840807" y="1172123"/>
            <a:ext cx="1137982" cy="164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"/>
          <p:cNvSpPr/>
          <p:nvPr/>
        </p:nvSpPr>
        <p:spPr>
          <a:xfrm>
            <a:off x="0" y="0"/>
            <a:ext cx="9144000" cy="916800"/>
          </a:xfrm>
          <a:prstGeom prst="rect">
            <a:avLst/>
          </a:prstGeom>
          <a:solidFill>
            <a:srgbClr val="7A010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62" name="Google Shape;262;p2"/>
          <p:cNvSpPr txBox="1">
            <a:spLocks noGrp="1"/>
          </p:cNvSpPr>
          <p:nvPr>
            <p:ph type="title"/>
          </p:nvPr>
        </p:nvSpPr>
        <p:spPr>
          <a:xfrm>
            <a:off x="1192050" y="148750"/>
            <a:ext cx="67599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dirty="0">
                <a:solidFill>
                  <a:schemeClr val="lt1"/>
                </a:solidFill>
              </a:rPr>
              <a:t>Department of CSE, BUET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63" name="Google Shape;263;p2"/>
          <p:cNvSpPr txBox="1">
            <a:spLocks noGrp="1"/>
          </p:cNvSpPr>
          <p:nvPr>
            <p:ph type="body" idx="1"/>
          </p:nvPr>
        </p:nvSpPr>
        <p:spPr>
          <a:xfrm>
            <a:off x="99050" y="1032275"/>
            <a:ext cx="8994000" cy="38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93504" lvl="0" indent="0" algn="just">
              <a:lnSpc>
                <a:spcPct val="130000"/>
              </a:lnSpc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r>
              <a:rPr lang="en-US" sz="3200" b="1" u="sng" dirty="0"/>
              <a:t>Vision Statement</a:t>
            </a:r>
          </a:p>
          <a:p>
            <a:pPr marL="93504" lvl="0" indent="0" algn="just">
              <a:lnSpc>
                <a:spcPct val="130000"/>
              </a:lnSpc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r>
              <a:rPr lang="en-US" sz="2400" dirty="0"/>
              <a:t>To enable innovation through research and advancement of educational programs in Computer Science and Engineering (CSE) and allied fields, thereby establishing this department as a pioneering center of excellence at the national and international levels. </a:t>
            </a: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30000"/>
              </a:lnSpc>
              <a:spcBef>
                <a:spcPts val="725"/>
              </a:spcBef>
              <a:spcAft>
                <a:spcPts val="0"/>
              </a:spcAft>
              <a:buSzPct val="150000"/>
              <a:buNone/>
            </a:pPr>
            <a:endParaRPr sz="12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4" name="Google Shape;264;p2"/>
          <p:cNvSpPr txBox="1">
            <a:spLocks noGrp="1"/>
          </p:cNvSpPr>
          <p:nvPr>
            <p:ph type="sldNum" idx="12"/>
          </p:nvPr>
        </p:nvSpPr>
        <p:spPr>
          <a:xfrm>
            <a:off x="7240500" y="4801800"/>
            <a:ext cx="19035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265" name="Google Shape;26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150" y="-50"/>
            <a:ext cx="916800" cy="9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50" y="97450"/>
            <a:ext cx="916800" cy="7218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3498" y="3552742"/>
            <a:ext cx="1161003" cy="510548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"/>
          <p:cNvSpPr/>
          <p:nvPr/>
        </p:nvSpPr>
        <p:spPr>
          <a:xfrm>
            <a:off x="0" y="0"/>
            <a:ext cx="9144000" cy="916800"/>
          </a:xfrm>
          <a:prstGeom prst="rect">
            <a:avLst/>
          </a:prstGeom>
          <a:solidFill>
            <a:srgbClr val="7A010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87" name="Google Shape;287;p4"/>
          <p:cNvSpPr txBox="1">
            <a:spLocks noGrp="1"/>
          </p:cNvSpPr>
          <p:nvPr>
            <p:ph type="title"/>
          </p:nvPr>
        </p:nvSpPr>
        <p:spPr>
          <a:xfrm>
            <a:off x="1192050" y="148750"/>
            <a:ext cx="67599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chemeClr val="lt1"/>
                </a:solidFill>
              </a:rPr>
              <a:t>Research in Department of CSE, BUET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88" name="Google Shape;288;p4"/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35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289" name="Google Shape;28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8150" y="-50"/>
            <a:ext cx="916800" cy="9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050" y="97450"/>
            <a:ext cx="916800" cy="7218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graphicFrame>
        <p:nvGraphicFramePr>
          <p:cNvPr id="291" name="Google Shape;291;p4"/>
          <p:cNvGraphicFramePr/>
          <p:nvPr>
            <p:extLst>
              <p:ext uri="{D42A27DB-BD31-4B8C-83A1-F6EECF244321}">
                <p14:modId xmlns:p14="http://schemas.microsoft.com/office/powerpoint/2010/main" val="149892978"/>
              </p:ext>
            </p:extLst>
          </p:nvPr>
        </p:nvGraphicFramePr>
        <p:xfrm>
          <a:off x="0" y="916800"/>
          <a:ext cx="6904075" cy="4223775"/>
        </p:xfrm>
        <a:graphic>
          <a:graphicData uri="http://schemas.openxmlformats.org/drawingml/2006/table">
            <a:tbl>
              <a:tblPr>
                <a:noFill/>
                <a:tableStyleId>{EE9AFC14-F84A-4E96-BAD9-8E8EFCE51904}</a:tableStyleId>
              </a:tblPr>
              <a:tblGrid>
                <a:gridCol w="4419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0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lang="en-US" sz="3400" b="1" u="none" strike="noStrike" cap="none" dirty="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Research Areas</a:t>
                      </a:r>
                      <a:endParaRPr sz="3400" b="1" u="none" strike="noStrike" cap="none" dirty="0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66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Faculty Members</a:t>
                      </a:r>
                      <a:endParaRPr sz="1400" b="1" u="none" strike="noStrike" cap="none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66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Publications</a:t>
                      </a:r>
                      <a:endParaRPr sz="1400" b="1" u="none" strike="noStrike" cap="none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 anchor="ctr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66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Artificial Intelligence and Machine Learning 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18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55+</a:t>
                      </a:r>
                      <a:endParaRPr sz="1600" u="none" strike="noStrike" cap="none" dirty="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Algorithms and Theory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</a:t>
                      </a:r>
                      <a:endParaRPr sz="1600" u="none" strike="noStrike" cap="none" dirty="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120+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Systems and Networking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24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160+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Bioinformatics and Computational Biology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13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71450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150+</a:t>
                      </a:r>
                      <a:endParaRPr sz="1600" u="none" strike="noStrike" cap="none" dirty="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0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Graphics, Visualization and Human Computer Interaction 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25+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Database, Data mining, Big Data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80+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Information Systems &amp; Software Engineering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25+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6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Hardware, Computer Architecture, VLSI, Programming Languages and Compilers 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12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20+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Security and Privacy 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20+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3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Mobile and Ubiquitous Computing 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15+</a:t>
                      </a:r>
                      <a:endParaRPr sz="1600" u="none" strike="noStrike" cap="none" dirty="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82875" marR="0" marT="0" marB="0">
                    <a:lnL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14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E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92" name="Google Shape;29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38093" y="916800"/>
            <a:ext cx="1091116" cy="1092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04076" y="916850"/>
            <a:ext cx="1091117" cy="1092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04075" y="1818098"/>
            <a:ext cx="2236066" cy="941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04075" y="2679520"/>
            <a:ext cx="720545" cy="73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46712" y="2691395"/>
            <a:ext cx="881144" cy="73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912261" y="3411043"/>
            <a:ext cx="1078952" cy="73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12261" y="4124166"/>
            <a:ext cx="774936" cy="1052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687196" y="4130048"/>
            <a:ext cx="757994" cy="105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445196" y="4129753"/>
            <a:ext cx="698804" cy="1052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904075" y="1818047"/>
            <a:ext cx="2229834" cy="6031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2" name="Google Shape;302;p4"/>
          <p:cNvGrpSpPr/>
          <p:nvPr/>
        </p:nvGrpSpPr>
        <p:grpSpPr>
          <a:xfrm>
            <a:off x="-1" y="1514725"/>
            <a:ext cx="4502086" cy="3660800"/>
            <a:chOff x="-1" y="1514725"/>
            <a:chExt cx="4502086" cy="3660800"/>
          </a:xfrm>
        </p:grpSpPr>
        <p:pic>
          <p:nvPicPr>
            <p:cNvPr id="303" name="Google Shape;303;p4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0" y="2966500"/>
              <a:ext cx="2060950" cy="1093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4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885" y="4057700"/>
              <a:ext cx="2314589" cy="1117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4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318475" y="4025475"/>
              <a:ext cx="2092525" cy="11178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p4"/>
            <p:cNvPicPr preferRelativeResize="0"/>
            <p:nvPr/>
          </p:nvPicPr>
          <p:blipFill rotWithShape="1">
            <a:blip r:embed="rId19">
              <a:alphaModFix/>
            </a:blip>
            <a:srcRect r="-3166"/>
            <a:stretch/>
          </p:blipFill>
          <p:spPr>
            <a:xfrm>
              <a:off x="3107450" y="3200400"/>
              <a:ext cx="1345075" cy="85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4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2025626" y="2971800"/>
              <a:ext cx="1093000" cy="1088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4"/>
            <p:cNvPicPr preferRelativeResize="0"/>
            <p:nvPr/>
          </p:nvPicPr>
          <p:blipFill rotWithShape="1">
            <a:blip r:embed="rId21">
              <a:alphaModFix/>
            </a:blip>
            <a:srcRect r="6022"/>
            <a:stretch/>
          </p:blipFill>
          <p:spPr>
            <a:xfrm>
              <a:off x="3118625" y="2674400"/>
              <a:ext cx="1298448" cy="94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4"/>
            <p:cNvPicPr preferRelativeResize="0"/>
            <p:nvPr/>
          </p:nvPicPr>
          <p:blipFill rotWithShape="1">
            <a:blip r:embed="rId22">
              <a:alphaModFix/>
            </a:blip>
            <a:srcRect r="-6428"/>
            <a:stretch/>
          </p:blipFill>
          <p:spPr>
            <a:xfrm>
              <a:off x="2993325" y="1743325"/>
              <a:ext cx="1508760" cy="1280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4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0" y="1746225"/>
              <a:ext cx="1534125" cy="1280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p4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1534125" y="1746225"/>
              <a:ext cx="1481328" cy="12801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4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-1" y="1514725"/>
              <a:ext cx="4417073" cy="3291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3" name="Google Shape;313;p4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7624610" y="2668744"/>
            <a:ext cx="476081" cy="749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22d25526ff_0_30"/>
          <p:cNvSpPr/>
          <p:nvPr/>
        </p:nvSpPr>
        <p:spPr>
          <a:xfrm>
            <a:off x="0" y="0"/>
            <a:ext cx="9144000" cy="916800"/>
          </a:xfrm>
          <a:prstGeom prst="rect">
            <a:avLst/>
          </a:prstGeom>
          <a:solidFill>
            <a:srgbClr val="7A010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492" name="Google Shape;492;g322d25526ff_0_30"/>
          <p:cNvSpPr txBox="1">
            <a:spLocks noGrp="1"/>
          </p:cNvSpPr>
          <p:nvPr>
            <p:ph type="title"/>
          </p:nvPr>
        </p:nvSpPr>
        <p:spPr>
          <a:xfrm>
            <a:off x="1192050" y="148750"/>
            <a:ext cx="70605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dirty="0">
                <a:solidFill>
                  <a:schemeClr val="lt1"/>
                </a:solidFill>
              </a:rPr>
              <a:t>Research in Department of CSE, BUET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493" name="Google Shape;493;g322d25526ff_0_30"/>
          <p:cNvSpPr txBox="1">
            <a:spLocks noGrp="1"/>
          </p:cNvSpPr>
          <p:nvPr>
            <p:ph type="body" idx="1"/>
          </p:nvPr>
        </p:nvSpPr>
        <p:spPr>
          <a:xfrm>
            <a:off x="99050" y="1032275"/>
            <a:ext cx="4533900" cy="38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457200" lvl="0" indent="-319881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●"/>
            </a:pPr>
            <a:r>
              <a:rPr lang="en-US" sz="23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Research in highly-reputed journals</a:t>
            </a:r>
            <a:endParaRPr sz="23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1988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IEEE Transactions on Neural Networks</a:t>
            </a: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1988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IEEE Transactions on Systems, Man, and Cybernetics, Part B (Cybernetics)</a:t>
            </a: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1988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IEEE Transactions on Geoscience and Remote Sensing</a:t>
            </a: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1988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IEEE Transactions on Parallel and Distributed Systems</a:t>
            </a: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1988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IEEE Transactions on Dependable and Secure Computing</a:t>
            </a: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1988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ACM on Interactive, Mobile, Wearable and Ubiquitous Technologies (IMWUT)</a:t>
            </a: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1988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ACM Transactions on Spatial Algorithms and Systems</a:t>
            </a: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1988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ACM/IMS Transactions on Data Science</a:t>
            </a: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2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4" name="Google Shape;494;g322d25526ff_0_30"/>
          <p:cNvSpPr txBox="1">
            <a:spLocks noGrp="1"/>
          </p:cNvSpPr>
          <p:nvPr>
            <p:ph type="sldNum" idx="12"/>
          </p:nvPr>
        </p:nvSpPr>
        <p:spPr>
          <a:xfrm>
            <a:off x="7240500" y="4801800"/>
            <a:ext cx="19035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495" name="Google Shape;495;g322d25526ff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150" y="-50"/>
            <a:ext cx="916800" cy="9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g322d25526ff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50" y="97450"/>
            <a:ext cx="916800" cy="7218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497" name="Google Shape;497;g322d25526ff_0_30"/>
          <p:cNvSpPr txBox="1">
            <a:spLocks noGrp="1"/>
          </p:cNvSpPr>
          <p:nvPr>
            <p:ph type="body" idx="1"/>
          </p:nvPr>
        </p:nvSpPr>
        <p:spPr>
          <a:xfrm>
            <a:off x="4558775" y="956075"/>
            <a:ext cx="4533900" cy="38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19881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Bioinformatics</a:t>
            </a: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1988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Briefings in Bioinformatics</a:t>
            </a: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1988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Transactions on Machine Learning Research</a:t>
            </a: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1988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Expert Systems with Applications</a:t>
            </a: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1988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Nature Scientific Report</a:t>
            </a: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1988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Medical &amp; Biological Engineering &amp; Computing</a:t>
            </a: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1988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Neural Computing &amp; Applications</a:t>
            </a: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1988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Applied Soft Computing</a:t>
            </a: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1988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Journal of Computational Biology</a:t>
            </a: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1988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EPMA Journal</a:t>
            </a: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1988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Ocean Engineering</a:t>
            </a: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19881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Journal of Network and Systems Management</a:t>
            </a:r>
            <a:endParaRPr sz="1200" dirty="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22d25526ff_0_56"/>
          <p:cNvSpPr/>
          <p:nvPr/>
        </p:nvSpPr>
        <p:spPr>
          <a:xfrm>
            <a:off x="0" y="0"/>
            <a:ext cx="9144000" cy="916800"/>
          </a:xfrm>
          <a:prstGeom prst="rect">
            <a:avLst/>
          </a:prstGeom>
          <a:solidFill>
            <a:srgbClr val="7A010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04" name="Google Shape;504;g322d25526ff_0_56"/>
          <p:cNvSpPr txBox="1">
            <a:spLocks noGrp="1"/>
          </p:cNvSpPr>
          <p:nvPr>
            <p:ph type="title"/>
          </p:nvPr>
        </p:nvSpPr>
        <p:spPr>
          <a:xfrm>
            <a:off x="1192050" y="148750"/>
            <a:ext cx="70605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dirty="0">
                <a:solidFill>
                  <a:schemeClr val="lt1"/>
                </a:solidFill>
              </a:rPr>
              <a:t>Research in Department of CSE, BUET</a:t>
            </a: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505" name="Google Shape;505;g322d25526ff_0_56"/>
          <p:cNvSpPr txBox="1">
            <a:spLocks noGrp="1"/>
          </p:cNvSpPr>
          <p:nvPr>
            <p:ph type="body" idx="1"/>
          </p:nvPr>
        </p:nvSpPr>
        <p:spPr>
          <a:xfrm>
            <a:off x="99050" y="1032275"/>
            <a:ext cx="8845200" cy="38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5274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●"/>
            </a:pPr>
            <a:r>
              <a:rPr lang="en-US" sz="23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Research in </a:t>
            </a:r>
            <a:r>
              <a:rPr lang="en-US" sz="23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highly-</a:t>
            </a:r>
            <a:r>
              <a:rPr lang="en-US" sz="23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reputed conferences</a:t>
            </a:r>
            <a:endParaRPr sz="2300" b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5274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Association for Computational Linguistics (ACL)</a:t>
            </a:r>
            <a:endParaRPr sz="23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5274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ACM SIGKDD International Conference on Knowledge Discovery &amp; Data Mining (KDD)</a:t>
            </a:r>
            <a:endParaRPr sz="23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5274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IEEE International Conference on Data Mining (ICDM)</a:t>
            </a:r>
            <a:endParaRPr sz="23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5274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Ubiquitous Computing (Ubicomp)</a:t>
            </a:r>
            <a:endParaRPr sz="23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5274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International Conference on Mobile Data Management</a:t>
            </a:r>
            <a:endParaRPr sz="23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5274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International Conference on Intelligent User Interfaces</a:t>
            </a:r>
            <a:endParaRPr sz="23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5274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IEEE International Conference on Communications (ICC)</a:t>
            </a:r>
            <a:endParaRPr sz="23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5274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Computing, Networking and Communications (WiMob)</a:t>
            </a:r>
            <a:endParaRPr sz="23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lvl="1" indent="-35274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○"/>
            </a:pPr>
            <a:r>
              <a:rPr lang="en-US" sz="23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International Symposium on Modeling, Analysis &amp; Simulation of Computer and Telecommunication Systems (MASCOTS)</a:t>
            </a:r>
            <a:endParaRPr sz="23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50000"/>
              <a:buNone/>
            </a:pP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6" name="Google Shape;506;g322d25526ff_0_56"/>
          <p:cNvSpPr txBox="1">
            <a:spLocks noGrp="1"/>
          </p:cNvSpPr>
          <p:nvPr>
            <p:ph type="sldNum" idx="12"/>
          </p:nvPr>
        </p:nvSpPr>
        <p:spPr>
          <a:xfrm>
            <a:off x="7240500" y="4801800"/>
            <a:ext cx="19035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507" name="Google Shape;507;g322d25526ff_0_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150" y="-50"/>
            <a:ext cx="916800" cy="9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g322d25526ff_0_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50" y="97450"/>
            <a:ext cx="916800" cy="7218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7"/>
          <p:cNvSpPr/>
          <p:nvPr/>
        </p:nvSpPr>
        <p:spPr>
          <a:xfrm>
            <a:off x="0" y="0"/>
            <a:ext cx="9144000" cy="916800"/>
          </a:xfrm>
          <a:prstGeom prst="rect">
            <a:avLst/>
          </a:prstGeom>
          <a:solidFill>
            <a:srgbClr val="7A010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433" name="Google Shape;433;p7"/>
          <p:cNvSpPr txBox="1">
            <a:spLocks noGrp="1"/>
          </p:cNvSpPr>
          <p:nvPr>
            <p:ph type="title"/>
          </p:nvPr>
        </p:nvSpPr>
        <p:spPr>
          <a:xfrm>
            <a:off x="1192050" y="148750"/>
            <a:ext cx="69360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chemeClr val="lt1"/>
                </a:solidFill>
              </a:rPr>
              <a:t>CSE, BUET </a:t>
            </a:r>
            <a:r>
              <a:rPr lang="en-US" sz="3200">
                <a:solidFill>
                  <a:schemeClr val="lt1"/>
                </a:solidFill>
              </a:rPr>
              <a:t>Research Collaborations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4" name="Google Shape;434;p7"/>
          <p:cNvSpPr txBox="1">
            <a:spLocks noGrp="1"/>
          </p:cNvSpPr>
          <p:nvPr>
            <p:ph type="sldNum" idx="12"/>
          </p:nvPr>
        </p:nvSpPr>
        <p:spPr>
          <a:xfrm>
            <a:off x="7239000" y="4838700"/>
            <a:ext cx="19035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435" name="Google Shape;43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150" y="-50"/>
            <a:ext cx="916800" cy="9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50" y="97450"/>
            <a:ext cx="916800" cy="7218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437" name="Google Shape;43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188359"/>
            <a:ext cx="9144001" cy="2598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4302" y="3804827"/>
            <a:ext cx="1021368" cy="10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85243" y="3826306"/>
            <a:ext cx="978425" cy="978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0" name="Google Shape;440;p7"/>
          <p:cNvGrpSpPr/>
          <p:nvPr/>
        </p:nvGrpSpPr>
        <p:grpSpPr>
          <a:xfrm>
            <a:off x="3348000" y="3343000"/>
            <a:ext cx="5289363" cy="1731775"/>
            <a:chOff x="3348000" y="3343000"/>
            <a:chExt cx="5289363" cy="1731775"/>
          </a:xfrm>
        </p:grpSpPr>
        <p:pic>
          <p:nvPicPr>
            <p:cNvPr id="441" name="Google Shape;441;p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352350" y="4688494"/>
              <a:ext cx="2662598" cy="341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044152" y="3786844"/>
              <a:ext cx="1317675" cy="6950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348000" y="3793250"/>
              <a:ext cx="1605399" cy="72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640513" y="4643925"/>
              <a:ext cx="1996850" cy="430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7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962875" y="3343000"/>
              <a:ext cx="1317675" cy="13176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6" name="Google Shape;446;p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62575" y="3826300"/>
            <a:ext cx="978425" cy="97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"/>
          <p:cNvSpPr/>
          <p:nvPr/>
        </p:nvSpPr>
        <p:spPr>
          <a:xfrm>
            <a:off x="0" y="0"/>
            <a:ext cx="9144000" cy="916800"/>
          </a:xfrm>
          <a:prstGeom prst="rect">
            <a:avLst/>
          </a:prstGeom>
          <a:solidFill>
            <a:srgbClr val="7A010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34" name="Google Shape;334;p6"/>
          <p:cNvSpPr txBox="1">
            <a:spLocks noGrp="1"/>
          </p:cNvSpPr>
          <p:nvPr>
            <p:ph type="title"/>
          </p:nvPr>
        </p:nvSpPr>
        <p:spPr>
          <a:xfrm>
            <a:off x="939650" y="148750"/>
            <a:ext cx="74976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solidFill>
                  <a:schemeClr val="lt1"/>
                </a:solidFill>
              </a:rPr>
              <a:t>Faculties and Alumni Winning Awards!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35" name="Google Shape;335;p6"/>
          <p:cNvSpPr txBox="1">
            <a:spLocks noGrp="1"/>
          </p:cNvSpPr>
          <p:nvPr>
            <p:ph type="body" idx="1"/>
          </p:nvPr>
        </p:nvSpPr>
        <p:spPr>
          <a:xfrm>
            <a:off x="274638" y="1032272"/>
            <a:ext cx="8647200" cy="3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725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36" name="Google Shape;336;p6"/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35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337" name="Google Shape;33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150" y="-50"/>
            <a:ext cx="916800" cy="9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50" y="97450"/>
            <a:ext cx="916800" cy="7218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339" name="Google Shape;339;p6"/>
          <p:cNvSpPr txBox="1"/>
          <p:nvPr/>
        </p:nvSpPr>
        <p:spPr>
          <a:xfrm>
            <a:off x="-750" y="2595175"/>
            <a:ext cx="5450400" cy="27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aleway"/>
              <a:buChar char="●"/>
            </a:pPr>
            <a:r>
              <a:rPr lang="en-US" sz="19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Different prestigious Research Grants</a:t>
            </a:r>
            <a:endParaRPr sz="1900" b="0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aleway"/>
              <a:buChar char="●"/>
            </a:pPr>
            <a:r>
              <a:rPr lang="en-US" sz="19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Best and Distinguished Papers Awards</a:t>
            </a:r>
            <a:endParaRPr sz="1900" b="0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aleway"/>
              <a:buChar char="●"/>
            </a:pPr>
            <a:r>
              <a:rPr lang="en-US" sz="19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BAS Gold Medal</a:t>
            </a:r>
            <a:endParaRPr sz="1900" b="0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aleway"/>
              <a:buChar char="○"/>
            </a:pPr>
            <a:r>
              <a:rPr lang="en-US" sz="19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Senior and Junior Scientist </a:t>
            </a:r>
            <a:endParaRPr sz="1900" b="0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aleway"/>
              <a:buChar char="●"/>
            </a:pPr>
            <a:r>
              <a:rPr lang="en-US" sz="19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OWSD-Elsevier Award</a:t>
            </a:r>
            <a:endParaRPr sz="1900" b="0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imes New Roman"/>
              <a:buChar char="●"/>
            </a:pPr>
            <a:r>
              <a:rPr lang="en-US" sz="19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Interstellar Initiative Early Career Award</a:t>
            </a:r>
            <a:r>
              <a:rPr lang="en-US" sz="15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3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(jointly presented by the New York Academy of Sciences and the Japan Agency for Medical Research and Development)</a:t>
            </a:r>
            <a:endParaRPr sz="2100" b="0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0" name="Google Shape;340;p6"/>
          <p:cNvSpPr txBox="1"/>
          <p:nvPr/>
        </p:nvSpPr>
        <p:spPr>
          <a:xfrm>
            <a:off x="5297100" y="2595175"/>
            <a:ext cx="4415700" cy="2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9250" algn="l" rtl="0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aleway"/>
              <a:buChar char="●"/>
            </a:pPr>
            <a:r>
              <a:rPr lang="en-US" sz="19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NSF CAREER Award!</a:t>
            </a:r>
            <a:endParaRPr sz="1900" b="0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aleway"/>
              <a:buChar char="●"/>
            </a:pPr>
            <a:r>
              <a:rPr lang="en-US" sz="19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Forbes 30 Under 30!</a:t>
            </a:r>
            <a:endParaRPr sz="1900" b="0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aleway"/>
              <a:buChar char="●"/>
            </a:pPr>
            <a:r>
              <a:rPr lang="en-US" sz="19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Emmy Awards!</a:t>
            </a:r>
            <a:endParaRPr sz="1900" b="0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imes New Roman"/>
              <a:buChar char="●"/>
            </a:pPr>
            <a:r>
              <a:rPr lang="en-US" sz="17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The World Academy of Sciences (TWAS) Gold Medal</a:t>
            </a:r>
            <a:r>
              <a:rPr lang="en-US" sz="25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2500" b="0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aleway"/>
              <a:buChar char="○"/>
            </a:pPr>
            <a:r>
              <a:rPr lang="en-US" sz="19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And many more….</a:t>
            </a:r>
            <a:endParaRPr sz="1900" b="0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41" name="Google Shape;341;p6"/>
          <p:cNvGrpSpPr/>
          <p:nvPr/>
        </p:nvGrpSpPr>
        <p:grpSpPr>
          <a:xfrm>
            <a:off x="84104" y="962896"/>
            <a:ext cx="8961088" cy="1532592"/>
            <a:chOff x="160301" y="962899"/>
            <a:chExt cx="8889086" cy="1532592"/>
          </a:xfrm>
        </p:grpSpPr>
        <p:pic>
          <p:nvPicPr>
            <p:cNvPr id="342" name="Google Shape;342;p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205239" y="962899"/>
              <a:ext cx="1844148" cy="1512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334070" y="996933"/>
              <a:ext cx="1321639" cy="1478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623579" y="996933"/>
              <a:ext cx="1361907" cy="14781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804650" y="990125"/>
              <a:ext cx="1400600" cy="148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Google Shape;346;p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60301" y="996932"/>
              <a:ext cx="1321638" cy="14849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490586" y="983292"/>
              <a:ext cx="1844146" cy="15121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5"/>
          <p:cNvSpPr/>
          <p:nvPr/>
        </p:nvSpPr>
        <p:spPr>
          <a:xfrm>
            <a:off x="0" y="0"/>
            <a:ext cx="9144000" cy="916800"/>
          </a:xfrm>
          <a:prstGeom prst="rect">
            <a:avLst/>
          </a:prstGeom>
          <a:solidFill>
            <a:srgbClr val="7A010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542" name="Google Shape;542;p15"/>
          <p:cNvSpPr txBox="1">
            <a:spLocks noGrp="1"/>
          </p:cNvSpPr>
          <p:nvPr>
            <p:ph type="title"/>
          </p:nvPr>
        </p:nvSpPr>
        <p:spPr>
          <a:xfrm>
            <a:off x="1192050" y="148750"/>
            <a:ext cx="706041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2000" dirty="0">
                <a:solidFill>
                  <a:schemeClr val="lt1"/>
                </a:solidFill>
              </a:rPr>
              <a:t>Infrastructure at a glance</a:t>
            </a:r>
            <a:endParaRPr sz="1100" dirty="0">
              <a:solidFill>
                <a:schemeClr val="lt1"/>
              </a:solidFill>
            </a:endParaRPr>
          </a:p>
        </p:txBody>
      </p:sp>
      <p:sp>
        <p:nvSpPr>
          <p:cNvPr id="543" name="Google Shape;543;p15"/>
          <p:cNvSpPr txBox="1">
            <a:spLocks noGrp="1"/>
          </p:cNvSpPr>
          <p:nvPr>
            <p:ph type="body" idx="1"/>
          </p:nvPr>
        </p:nvSpPr>
        <p:spPr>
          <a:xfrm>
            <a:off x="99050" y="1032275"/>
            <a:ext cx="8994000" cy="38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374650">
              <a:lnSpc>
                <a:spcPct val="130000"/>
              </a:lnSpc>
              <a:spcBef>
                <a:spcPts val="0"/>
              </a:spcBef>
              <a:buClr>
                <a:srgbClr val="000000"/>
              </a:buClr>
              <a:buSzPts val="2300"/>
              <a:buFont typeface="Raleway"/>
              <a:buChar char="●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Classrooms with projector or smart screen, audio systems</a:t>
            </a:r>
          </a:p>
          <a:p>
            <a:pPr indent="-374650">
              <a:lnSpc>
                <a:spcPct val="130000"/>
              </a:lnSpc>
              <a:spcBef>
                <a:spcPts val="0"/>
              </a:spcBef>
              <a:buClr>
                <a:srgbClr val="000000"/>
              </a:buClr>
              <a:buSzPts val="2300"/>
              <a:buFont typeface="Raleway"/>
              <a:buChar char="●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Computing Laboratories</a:t>
            </a:r>
          </a:p>
          <a:p>
            <a:pPr indent="-374650">
              <a:lnSpc>
                <a:spcPct val="130000"/>
              </a:lnSpc>
              <a:spcBef>
                <a:spcPts val="0"/>
              </a:spcBef>
              <a:buClr>
                <a:srgbClr val="000000"/>
              </a:buClr>
              <a:buSzPts val="2300"/>
              <a:buFont typeface="Raleway"/>
              <a:buChar char="●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Graph drawing and information visualization lab</a:t>
            </a:r>
          </a:p>
          <a:p>
            <a:pPr indent="-374650">
              <a:lnSpc>
                <a:spcPct val="130000"/>
              </a:lnSpc>
              <a:spcBef>
                <a:spcPts val="0"/>
              </a:spcBef>
              <a:buClr>
                <a:srgbClr val="000000"/>
              </a:buClr>
              <a:buSzPts val="2300"/>
              <a:buFont typeface="Raleway"/>
              <a:buChar char="●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Graduate Seminar room</a:t>
            </a:r>
          </a:p>
          <a:p>
            <a:pPr indent="-374650">
              <a:lnSpc>
                <a:spcPct val="130000"/>
              </a:lnSpc>
              <a:spcBef>
                <a:spcPts val="0"/>
              </a:spcBef>
              <a:buClr>
                <a:srgbClr val="000000"/>
              </a:buClr>
              <a:buSzPts val="2300"/>
              <a:buFont typeface="Raleway"/>
              <a:buChar char="●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Graduate lab with 20 cubicles</a:t>
            </a:r>
          </a:p>
          <a:p>
            <a:pPr indent="-374650">
              <a:lnSpc>
                <a:spcPct val="130000"/>
              </a:lnSpc>
              <a:spcBef>
                <a:spcPts val="0"/>
              </a:spcBef>
              <a:buClr>
                <a:srgbClr val="000000"/>
              </a:buClr>
              <a:buSzPts val="2300"/>
              <a:buFont typeface="Raleway"/>
              <a:buChar char="●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Cloud computing lab</a:t>
            </a:r>
          </a:p>
          <a:p>
            <a:pPr indent="-374650">
              <a:lnSpc>
                <a:spcPct val="130000"/>
              </a:lnSpc>
              <a:spcBef>
                <a:spcPts val="0"/>
              </a:spcBef>
              <a:buClr>
                <a:srgbClr val="000000"/>
              </a:buClr>
              <a:buSzPts val="2300"/>
              <a:buFont typeface="Raleway"/>
              <a:buChar char="●"/>
            </a:pPr>
            <a:r>
              <a:rPr lang="en-US" sz="23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Bangladesh Korea Information Access Center (BK-IAC)</a:t>
            </a:r>
          </a:p>
          <a:p>
            <a:pPr marL="82550" indent="0">
              <a:lnSpc>
                <a:spcPct val="130000"/>
              </a:lnSpc>
              <a:spcBef>
                <a:spcPts val="0"/>
              </a:spcBef>
              <a:buClr>
                <a:srgbClr val="000000"/>
              </a:buClr>
              <a:buSzPts val="2300"/>
              <a:buNone/>
            </a:pPr>
            <a:r>
              <a:rPr lang="en-US" sz="2300" b="1" dirty="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We need to invest more on preparing cloud and GPU infrastructure</a:t>
            </a:r>
          </a:p>
          <a:p>
            <a:pPr indent="-374650">
              <a:lnSpc>
                <a:spcPct val="130000"/>
              </a:lnSpc>
              <a:spcBef>
                <a:spcPts val="0"/>
              </a:spcBef>
              <a:buClr>
                <a:srgbClr val="000000"/>
              </a:buClr>
              <a:buSzPts val="2300"/>
              <a:buFont typeface="Raleway"/>
              <a:buChar char="●"/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746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Raleway"/>
              <a:buChar char="●"/>
            </a:pPr>
            <a:endParaRPr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30000"/>
              </a:lnSpc>
              <a:spcBef>
                <a:spcPts val="725"/>
              </a:spcBef>
              <a:spcAft>
                <a:spcPts val="0"/>
              </a:spcAft>
              <a:buSzPts val="1800"/>
              <a:buNone/>
            </a:pPr>
            <a:endParaRPr sz="12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44" name="Google Shape;544;p15"/>
          <p:cNvSpPr txBox="1">
            <a:spLocks noGrp="1"/>
          </p:cNvSpPr>
          <p:nvPr>
            <p:ph type="sldNum" idx="12"/>
          </p:nvPr>
        </p:nvSpPr>
        <p:spPr>
          <a:xfrm>
            <a:off x="7240500" y="4801800"/>
            <a:ext cx="19035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545" name="Google Shape;54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150" y="-50"/>
            <a:ext cx="916800" cy="9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50" y="97450"/>
            <a:ext cx="916800" cy="72180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655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2">
  <a:themeElements>
    <a:clrScheme name="Origin">
      <a:dk1>
        <a:srgbClr val="000000"/>
      </a:dk1>
      <a:lt1>
        <a:srgbClr val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1428</Words>
  <Application>Microsoft Office PowerPoint</Application>
  <PresentationFormat>On-screen Show (16:9)</PresentationFormat>
  <Paragraphs>293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Gill Sans</vt:lpstr>
      <vt:lpstr>Lato</vt:lpstr>
      <vt:lpstr>Bookman Old Style</vt:lpstr>
      <vt:lpstr>Noto Sans Symbols</vt:lpstr>
      <vt:lpstr>Constantia</vt:lpstr>
      <vt:lpstr>Raleway</vt:lpstr>
      <vt:lpstr>Times New Roman</vt:lpstr>
      <vt:lpstr>Arial</vt:lpstr>
      <vt:lpstr>Theme2</vt:lpstr>
      <vt:lpstr>1_Streamline</vt:lpstr>
      <vt:lpstr>Streamline</vt:lpstr>
      <vt:lpstr>PowerPoint Presentation</vt:lpstr>
      <vt:lpstr>Department of CSE, BUET</vt:lpstr>
      <vt:lpstr>Department of CSE, BUET</vt:lpstr>
      <vt:lpstr>Research in Department of CSE, BUET</vt:lpstr>
      <vt:lpstr>Research in Department of CSE, BUET</vt:lpstr>
      <vt:lpstr>Research in Department of CSE, BUET</vt:lpstr>
      <vt:lpstr>CSE, BUET Research Collaborations</vt:lpstr>
      <vt:lpstr>Faculties and Alumni Winning Awards!</vt:lpstr>
      <vt:lpstr>Infrastructure at a glance</vt:lpstr>
      <vt:lpstr>ICSETEP Funded by ADB</vt:lpstr>
      <vt:lpstr>Things you should know</vt:lpstr>
      <vt:lpstr>Funding Opportunities (Full-time students)</vt:lpstr>
      <vt:lpstr>CSE BUET PhD Alumni</vt:lpstr>
      <vt:lpstr>CSE BUET PhD Alumni</vt:lpstr>
      <vt:lpstr>CSE BUET (PhD Alumni + Faculty Member)</vt:lpstr>
      <vt:lpstr>CSE BUET (PhD Alumni + Faculty Member)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Saifur Rahman</cp:lastModifiedBy>
  <cp:revision>26</cp:revision>
  <dcterms:modified xsi:type="dcterms:W3CDTF">2026-06-09T18:43:34Z</dcterms:modified>
</cp:coreProperties>
</file>